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61" r:id="rId3"/>
    <p:sldId id="258" r:id="rId4"/>
    <p:sldId id="320" r:id="rId5"/>
    <p:sldId id="259" r:id="rId6"/>
    <p:sldId id="322" r:id="rId7"/>
    <p:sldId id="263" r:id="rId8"/>
    <p:sldId id="325" r:id="rId9"/>
    <p:sldId id="335" r:id="rId10"/>
    <p:sldId id="342" r:id="rId11"/>
    <p:sldId id="321" r:id="rId12"/>
    <p:sldId id="329" r:id="rId13"/>
    <p:sldId id="330" r:id="rId14"/>
    <p:sldId id="332" r:id="rId15"/>
    <p:sldId id="333" r:id="rId16"/>
    <p:sldId id="334" r:id="rId17"/>
    <p:sldId id="324" r:id="rId18"/>
    <p:sldId id="343" r:id="rId19"/>
    <p:sldId id="337" r:id="rId20"/>
    <p:sldId id="344" r:id="rId21"/>
    <p:sldId id="354" r:id="rId22"/>
    <p:sldId id="353" r:id="rId23"/>
    <p:sldId id="350" r:id="rId24"/>
    <p:sldId id="351" r:id="rId25"/>
    <p:sldId id="352" r:id="rId26"/>
    <p:sldId id="340" r:id="rId27"/>
    <p:sldId id="367" r:id="rId28"/>
    <p:sldId id="369" r:id="rId29"/>
    <p:sldId id="371" r:id="rId30"/>
    <p:sldId id="339" r:id="rId31"/>
    <p:sldId id="368" r:id="rId32"/>
    <p:sldId id="370" r:id="rId33"/>
    <p:sldId id="338" r:id="rId34"/>
    <p:sldId id="356" r:id="rId35"/>
    <p:sldId id="362" r:id="rId36"/>
    <p:sldId id="366" r:id="rId37"/>
    <p:sldId id="364" r:id="rId38"/>
    <p:sldId id="345" r:id="rId39"/>
    <p:sldId id="346" r:id="rId40"/>
    <p:sldId id="355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989999"/>
    <a:srgbClr val="0C00FF"/>
    <a:srgbClr val="3A5AFE"/>
    <a:srgbClr val="F9F9F9"/>
    <a:srgbClr val="9F9E9E"/>
    <a:srgbClr val="75902B"/>
    <a:srgbClr val="A3C637"/>
    <a:srgbClr val="3A5AFF"/>
    <a:srgbClr val="39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/>
    <p:restoredTop sz="94590"/>
  </p:normalViewPr>
  <p:slideViewPr>
    <p:cSldViewPr snapToGrid="0" snapToObjects="1">
      <p:cViewPr>
        <p:scale>
          <a:sx n="162" d="100"/>
          <a:sy n="162" d="100"/>
        </p:scale>
        <p:origin x="130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0C1C7494-3141-494F-B49B-9A4CC634F2D1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A575325-3D61-744E-8668-5420428F7A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17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1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7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8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4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9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95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2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2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1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0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2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8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7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9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8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5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05CFD5D-65DF-834C-A1D5-664BCC6ABF2D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C984EA75-789F-0D4E-9DB5-8CF310F94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2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tif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1.tiff"/><Relationship Id="rId10" Type="http://schemas.openxmlformats.org/officeDocument/2006/relationships/image" Target="../media/image27.tiff"/><Relationship Id="rId4" Type="http://schemas.openxmlformats.org/officeDocument/2006/relationships/image" Target="../media/image25.png"/><Relationship Id="rId9" Type="http://schemas.microsoft.com/office/2007/relationships/hdphoto" Target="../media/hdphoto2.wdp"/><Relationship Id="rId14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542E5-FC55-584D-8739-ADC5DA73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93" y="-1"/>
            <a:ext cx="8872744" cy="2528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14DEC-E565-F749-99DE-18994578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76" y="1107934"/>
            <a:ext cx="4390938" cy="33228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E3E9392-CFF4-AB49-B903-967B19993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30" y="4195483"/>
            <a:ext cx="4268046" cy="6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EB5AE-6BA1-9B4D-A6D2-27672462BC5E}"/>
              </a:ext>
            </a:extLst>
          </p:cNvPr>
          <p:cNvGrpSpPr>
            <a:grpSpLocks noChangeAspect="1"/>
          </p:cNvGrpSpPr>
          <p:nvPr/>
        </p:nvGrpSpPr>
        <p:grpSpPr>
          <a:xfrm>
            <a:off x="367727" y="1386621"/>
            <a:ext cx="1513537" cy="2789800"/>
            <a:chOff x="375706" y="1565376"/>
            <a:chExt cx="1485897" cy="27388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ED98FDE-89C4-664E-ACD5-1BCAD2D9805C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B528DF-8F50-DA4A-BF40-A966A096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41477-F679-4644-B3DB-98244BC44959}"/>
              </a:ext>
            </a:extLst>
          </p:cNvPr>
          <p:cNvGrpSpPr/>
          <p:nvPr/>
        </p:nvGrpSpPr>
        <p:grpSpPr>
          <a:xfrm>
            <a:off x="254534" y="1326409"/>
            <a:ext cx="1728843" cy="3468645"/>
            <a:chOff x="571500" y="768621"/>
            <a:chExt cx="1728843" cy="346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F884B0-C03E-E74D-867B-BD521E7DA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BC5744D-41C3-8348-BB0F-C4ED5D14AAC5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AF84FF6-2F25-504F-A01A-586AECCD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BF125B-5DA6-C349-B5DB-01B06FC2248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FC65F-60EB-9048-AD91-EE400AAC3AC2}"/>
              </a:ext>
            </a:extLst>
          </p:cNvPr>
          <p:cNvGrpSpPr/>
          <p:nvPr/>
        </p:nvGrpSpPr>
        <p:grpSpPr>
          <a:xfrm>
            <a:off x="7178153" y="1522926"/>
            <a:ext cx="1630439" cy="3207817"/>
            <a:chOff x="7178153" y="1705781"/>
            <a:chExt cx="1630439" cy="320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24FBD-6750-A04F-A91F-A85A3B78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F64167-AF36-A84C-803C-1AA8CF0DF79C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62769F9-F513-9948-AED7-4B4F073AB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D2701E7-9268-1547-959E-CD984E83426F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150AD57-E907-3D41-81DA-88B8488FE827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0D3AC-8187-9449-AC64-D48A21612918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2145041" y="1678898"/>
            <a:ext cx="4851747" cy="2761105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F4699-BEB6-DB40-8F5E-5BD184789709}"/>
              </a:ext>
            </a:extLst>
          </p:cNvPr>
          <p:cNvGrpSpPr/>
          <p:nvPr/>
        </p:nvGrpSpPr>
        <p:grpSpPr>
          <a:xfrm>
            <a:off x="7154356" y="1326409"/>
            <a:ext cx="1658146" cy="3468645"/>
            <a:chOff x="7066853" y="986596"/>
            <a:chExt cx="1585183" cy="34076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944A45-9F6A-F84E-BE10-EC76632A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6853" y="986596"/>
              <a:ext cx="1585183" cy="340760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93F755-7A94-DB4D-966E-EB0CB3E3EF20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EA56674-BA1B-E14D-B17F-D2C66D881B62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A9305D-41D8-7D4B-A56C-9F5BA77B393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93D2F8-BA29-4946-8F0B-11067193E10E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6AA4E-1F03-B54E-9529-4B6EC2C62A8B}"/>
              </a:ext>
            </a:extLst>
          </p:cNvPr>
          <p:cNvGrpSpPr/>
          <p:nvPr/>
        </p:nvGrpSpPr>
        <p:grpSpPr>
          <a:xfrm>
            <a:off x="2544169" y="1782690"/>
            <a:ext cx="4053490" cy="2553520"/>
            <a:chOff x="2447773" y="1757793"/>
            <a:chExt cx="4053490" cy="255352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809FC6-71BA-A841-8447-EED8CD8A4CCF}"/>
                </a:ext>
              </a:extLst>
            </p:cNvPr>
            <p:cNvSpPr/>
            <p:nvPr/>
          </p:nvSpPr>
          <p:spPr>
            <a:xfrm>
              <a:off x="2447773" y="1757793"/>
              <a:ext cx="1696537" cy="2553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Dialogs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FormattedString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Gestures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HtmlView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Label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Placeholder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1C27A0-F77A-CB4B-8086-2F6A197F9E94}"/>
                </a:ext>
              </a:extLst>
            </p:cNvPr>
            <p:cNvSpPr/>
            <p:nvPr/>
          </p:nvSpPr>
          <p:spPr>
            <a:xfrm>
              <a:off x="4804726" y="1757793"/>
              <a:ext cx="1696537" cy="2276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Progress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ScrollView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SegementedBar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TimePicker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WebView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09ADBB7-9A87-8549-A3BC-049026FF589C}"/>
              </a:ext>
            </a:extLst>
          </p:cNvPr>
          <p:cNvSpPr/>
          <p:nvPr/>
        </p:nvSpPr>
        <p:spPr>
          <a:xfrm>
            <a:off x="2603067" y="4656428"/>
            <a:ext cx="3935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00FF"/>
                </a:solidFill>
              </a:rPr>
              <a:t>https://</a:t>
            </a:r>
            <a:r>
              <a:rPr lang="en-US" dirty="0" err="1">
                <a:solidFill>
                  <a:srgbClr val="0C00FF"/>
                </a:solidFill>
              </a:rPr>
              <a:t>docs.nativescript.org</a:t>
            </a:r>
            <a:r>
              <a:rPr lang="en-US" dirty="0">
                <a:solidFill>
                  <a:srgbClr val="0C00FF"/>
                </a:solidFill>
              </a:rPr>
              <a:t>/angular/</a:t>
            </a:r>
            <a:r>
              <a:rPr lang="en-US" dirty="0" err="1">
                <a:solidFill>
                  <a:srgbClr val="0C00FF"/>
                </a:solidFill>
              </a:rPr>
              <a:t>ui</a:t>
            </a:r>
            <a:r>
              <a:rPr lang="en-US" dirty="0">
                <a:solidFill>
                  <a:srgbClr val="0C00FF"/>
                </a:solidFill>
              </a:rPr>
              <a:t>/components</a:t>
            </a:r>
          </a:p>
        </p:txBody>
      </p:sp>
    </p:spTree>
    <p:extLst>
      <p:ext uri="{BB962C8B-B14F-4D97-AF65-F5344CB8AC3E}">
        <p14:creationId xmlns:p14="http://schemas.microsoft.com/office/powerpoint/2010/main" val="362010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Layout Containers</a:t>
            </a:r>
          </a:p>
        </p:txBody>
      </p:sp>
    </p:spTree>
    <p:extLst>
      <p:ext uri="{BB962C8B-B14F-4D97-AF65-F5344CB8AC3E}">
        <p14:creationId xmlns:p14="http://schemas.microsoft.com/office/powerpoint/2010/main" val="181406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StackLayout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2897A2-EAA6-EE41-ACDE-5389C8F6B938}"/>
              </a:ext>
            </a:extLst>
          </p:cNvPr>
          <p:cNvGrpSpPr/>
          <p:nvPr/>
        </p:nvGrpSpPr>
        <p:grpSpPr>
          <a:xfrm>
            <a:off x="918183" y="1738350"/>
            <a:ext cx="5017921" cy="2882864"/>
            <a:chOff x="918183" y="1951464"/>
            <a:chExt cx="5017921" cy="288286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CCA8F29-6E3B-F44E-B008-A1E8EC154F29}"/>
                </a:ext>
              </a:extLst>
            </p:cNvPr>
            <p:cNvSpPr/>
            <p:nvPr/>
          </p:nvSpPr>
          <p:spPr>
            <a:xfrm>
              <a:off x="918183" y="1951464"/>
              <a:ext cx="5017921" cy="2882864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41F6C9-A357-EF4E-A619-BA841B0840E6}"/>
                </a:ext>
              </a:extLst>
            </p:cNvPr>
            <p:cNvSpPr/>
            <p:nvPr/>
          </p:nvSpPr>
          <p:spPr>
            <a:xfrm>
              <a:off x="1019331" y="2238734"/>
              <a:ext cx="491677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1"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"red"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2"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"green"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3"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"blue"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4"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"yellow"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1316F2D-3368-9145-BB86-4B9C1E9625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76E02A-C77A-0C4C-B972-79AD92876868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48F752-7E19-264D-82FC-97FE56113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2BC7B293-DBF2-0C4D-B2B2-2C47AB666874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247BA0-6B04-3741-841B-C80CC3C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1D25DC-9218-6F48-8D99-0226B52F8182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384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GridLayout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A88134-3D7F-CF41-833A-F4C9A9F1C8F5}"/>
              </a:ext>
            </a:extLst>
          </p:cNvPr>
          <p:cNvSpPr/>
          <p:nvPr/>
        </p:nvSpPr>
        <p:spPr>
          <a:xfrm>
            <a:off x="1015618" y="2025620"/>
            <a:ext cx="51674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columns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*, *"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colSpan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rowSpan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4"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31A00D-9EF2-7B4D-8530-C85CF1CA35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305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E2E9B-BE08-A74E-9115-35C75C6E0DDD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663626-E7DC-5247-83B1-A36ABD6575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6DCCA9C-7CC9-E440-A92A-600BDD9B4922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C0062BF-C48A-5C43-86CB-9F08A4318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57D84AC-41BC-9847-A2E4-CA3F8A3CC6B7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52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DockLayout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AF34-375B-1048-9112-CA031076475F}"/>
              </a:ext>
            </a:extLst>
          </p:cNvPr>
          <p:cNvSpPr/>
          <p:nvPr/>
        </p:nvSpPr>
        <p:spPr>
          <a:xfrm>
            <a:off x="1015618" y="2025620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81177-B124-F445-AF3B-D88977D2F6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800104-63AF-8E45-A333-331EFDF8B9BC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F1B776-7AD6-6041-A3A7-F97BE2863F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77B1E6D-F9F6-B748-ADB4-47845CC8BCCE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9BA50B9-AB46-4F4E-97E7-72254D424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3DE7C9-AC9B-1A4D-9C53-9FFD3F3B8AD1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86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DockLayout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AF34-375B-1048-9112-CA031076475F}"/>
              </a:ext>
            </a:extLst>
          </p:cNvPr>
          <p:cNvSpPr/>
          <p:nvPr/>
        </p:nvSpPr>
        <p:spPr>
          <a:xfrm>
            <a:off x="1015618" y="2025620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stretchLastChild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"false"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B07A62-725D-1048-AE3A-861E889A8D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1C9B06-3EA0-714B-99D4-3A5D91A2BFCB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875C3B-6020-5042-B175-A34F23BC51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9041A6DE-DD18-EC48-82AD-9D61F2CA9A66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FE6CB1B-1AE4-1D40-AE0A-B96151F0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6B04FC-8473-404B-BFA1-87E667E37AEB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33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573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More Layout Containers 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58278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B673D-9472-AF47-9BB8-F3C04614149B}"/>
              </a:ext>
            </a:extLst>
          </p:cNvPr>
          <p:cNvSpPr/>
          <p:nvPr/>
        </p:nvSpPr>
        <p:spPr>
          <a:xfrm>
            <a:off x="1622684" y="4616716"/>
            <a:ext cx="58986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848CE"/>
                </a:solidFill>
              </a:rPr>
              <a:t>https://</a:t>
            </a:r>
            <a:r>
              <a:rPr lang="en-US" dirty="0" err="1">
                <a:solidFill>
                  <a:srgbClr val="2848CE"/>
                </a:solidFill>
              </a:rPr>
              <a:t>docs.nativescript.org</a:t>
            </a:r>
            <a:r>
              <a:rPr lang="en-US" dirty="0">
                <a:solidFill>
                  <a:srgbClr val="2848CE"/>
                </a:solidFill>
              </a:rPr>
              <a:t>/angular/</a:t>
            </a:r>
            <a:r>
              <a:rPr lang="en-US" dirty="0" err="1">
                <a:solidFill>
                  <a:srgbClr val="2848CE"/>
                </a:solidFill>
              </a:rPr>
              <a:t>ui</a:t>
            </a:r>
            <a:r>
              <a:rPr lang="en-US" dirty="0">
                <a:solidFill>
                  <a:srgbClr val="2848CE"/>
                </a:solidFill>
              </a:rPr>
              <a:t>/layouts/layout-containers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8234B-F4B3-BF49-83D0-EA220E6035BA}"/>
              </a:ext>
            </a:extLst>
          </p:cNvPr>
          <p:cNvSpPr txBox="1"/>
          <p:nvPr/>
        </p:nvSpPr>
        <p:spPr>
          <a:xfrm>
            <a:off x="1622684" y="2060245"/>
            <a:ext cx="27013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AbsoluteLayout</a:t>
            </a:r>
            <a:br>
              <a:rPr lang="en-US" sz="2400" dirty="0">
                <a:solidFill>
                  <a:srgbClr val="2848CE"/>
                </a:solidFill>
                <a:latin typeface="Avenir Roman" panose="02000503020000020003" pitchFamily="2" charset="0"/>
              </a:rPr>
            </a:b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WrapLayout</a:t>
            </a:r>
            <a:br>
              <a:rPr lang="en-US" sz="2400" dirty="0">
                <a:solidFill>
                  <a:srgbClr val="2848CE"/>
                </a:solidFill>
                <a:latin typeface="Avenir Roman" panose="02000503020000020003" pitchFamily="2" charset="0"/>
              </a:rPr>
            </a:b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FlexboxLayout</a:t>
            </a: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6A1E-5932-9145-AD33-3FF94A60DAB8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7447201-3885-084C-9338-DCABC1D4C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52102BA-DC73-2D47-B5FE-55ACD7DBC761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solidFill>
                <a:srgbClr val="04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EED40A-AD92-284B-B6FA-5F75747A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012282-1369-354C-9EFB-8E113EC29EBC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B79822B-4E44-A24D-8713-CF4547E4E5F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848" y="1398630"/>
            <a:ext cx="1487630" cy="26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2" y="4506938"/>
            <a:ext cx="7508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5AFE"/>
                </a:solidFill>
                <a:latin typeface="Avenir" panose="02000503020000020003" pitchFamily="2" charset="0"/>
              </a:rPr>
              <a:t>https://</a:t>
            </a:r>
            <a:r>
              <a:rPr lang="en-US" sz="2400" b="1" dirty="0" err="1">
                <a:solidFill>
                  <a:srgbClr val="3A5AFE"/>
                </a:solidFill>
                <a:latin typeface="Avenir" panose="02000503020000020003" pitchFamily="2" charset="0"/>
              </a:rPr>
              <a:t>play.nativescript.org</a:t>
            </a:r>
            <a:endParaRPr lang="en-US" sz="2400" b="1" dirty="0">
              <a:solidFill>
                <a:srgbClr val="3A5AFE"/>
              </a:solidFill>
              <a:latin typeface="Avenir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 Playground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1577037" y="2006086"/>
            <a:ext cx="5989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9F9F9"/>
                </a:solidFill>
                <a:latin typeface="Avenir Roman" panose="02000503020000020003" pitchFamily="2" charset="0"/>
              </a:rPr>
              <a:t>Write </a:t>
            </a:r>
            <a:r>
              <a:rPr lang="en-US" sz="2400" dirty="0" err="1">
                <a:solidFill>
                  <a:srgbClr val="F9F9F9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F9F9F9"/>
                </a:solidFill>
                <a:latin typeface="Avenir Roman" panose="02000503020000020003" pitchFamily="2" charset="0"/>
              </a:rPr>
              <a:t> code in the browser and preview on your device in seconds</a:t>
            </a:r>
          </a:p>
        </p:txBody>
      </p:sp>
    </p:spTree>
    <p:extLst>
      <p:ext uri="{BB962C8B-B14F-4D97-AF65-F5344CB8AC3E}">
        <p14:creationId xmlns:p14="http://schemas.microsoft.com/office/powerpoint/2010/main" val="3544357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 Playground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6D8B4F-AA4E-0B47-8F58-C40965018C71}"/>
              </a:ext>
            </a:extLst>
          </p:cNvPr>
          <p:cNvGrpSpPr/>
          <p:nvPr/>
        </p:nvGrpSpPr>
        <p:grpSpPr>
          <a:xfrm>
            <a:off x="1603455" y="2313201"/>
            <a:ext cx="1512000" cy="1512000"/>
            <a:chOff x="1364104" y="2578307"/>
            <a:chExt cx="1512000" cy="15120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2EF90DC-0FFE-F14C-AB3E-787C8A840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4104" y="2578307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C50DA6-7888-BA4C-8808-13DEAF74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184" y="2608166"/>
              <a:ext cx="1460500" cy="1460500"/>
            </a:xfrm>
            <a:prstGeom prst="round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AFD8CD-5596-1047-9CE5-6153FB0B9D8D}"/>
              </a:ext>
            </a:extLst>
          </p:cNvPr>
          <p:cNvGrpSpPr/>
          <p:nvPr/>
        </p:nvGrpSpPr>
        <p:grpSpPr>
          <a:xfrm>
            <a:off x="5928265" y="2313201"/>
            <a:ext cx="1512000" cy="1512000"/>
            <a:chOff x="6897973" y="2468379"/>
            <a:chExt cx="1512000" cy="15120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1E2E8B-9E41-BE4B-9CB9-169EFC54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7973" y="2468379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  <a:effectLst>
              <a:glow rad="25400">
                <a:srgbClr val="3A5AF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CADD41-4B99-7A43-9825-4AB9CA3CE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558" y="2490865"/>
              <a:ext cx="1460500" cy="1460500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3329DF-2331-F14C-8C2F-E4A8EBBA56F0}"/>
              </a:ext>
            </a:extLst>
          </p:cNvPr>
          <p:cNvSpPr txBox="1"/>
          <p:nvPr/>
        </p:nvSpPr>
        <p:spPr>
          <a:xfrm>
            <a:off x="1618707" y="1598814"/>
            <a:ext cx="1481496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F9F9F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F9F9F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F9F9F9"/>
                </a:solidFill>
                <a:latin typeface="Poppins Light" pitchFamily="2" charset="77"/>
                <a:cs typeface="Poppins Light" pitchFamily="2" charset="77"/>
              </a:rPr>
              <a:t>Playground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A797B-FFC9-A14C-9205-4DD94FF6EDCB}"/>
              </a:ext>
            </a:extLst>
          </p:cNvPr>
          <p:cNvSpPr txBox="1"/>
          <p:nvPr/>
        </p:nvSpPr>
        <p:spPr>
          <a:xfrm>
            <a:off x="6014289" y="1598121"/>
            <a:ext cx="1335622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F9F9F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F9F9F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F9F9F9"/>
                </a:solidFill>
                <a:latin typeface="Poppins Light" pitchFamily="2" charset="77"/>
                <a:cs typeface="Poppins Light" pitchFamily="2" charset="77"/>
              </a:rPr>
              <a:t>Preview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BE8AF-CD2B-9348-A65C-4A8EFD4E3997}"/>
              </a:ext>
            </a:extLst>
          </p:cNvPr>
          <p:cNvSpPr/>
          <p:nvPr/>
        </p:nvSpPr>
        <p:spPr>
          <a:xfrm>
            <a:off x="817772" y="4506938"/>
            <a:ext cx="7508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5AFE"/>
                </a:solidFill>
                <a:latin typeface="Avenir" panose="02000503020000020003" pitchFamily="2" charset="0"/>
              </a:rPr>
              <a:t>https://</a:t>
            </a:r>
            <a:r>
              <a:rPr lang="en-US" sz="2400" b="1" dirty="0" err="1">
                <a:solidFill>
                  <a:srgbClr val="3A5AFE"/>
                </a:solidFill>
                <a:latin typeface="Avenir" panose="02000503020000020003" pitchFamily="2" charset="0"/>
              </a:rPr>
              <a:t>play.nativescript.org</a:t>
            </a:r>
            <a:endParaRPr lang="en-US" sz="2400" b="1" dirty="0">
              <a:solidFill>
                <a:srgbClr val="3A5AFE"/>
              </a:solidFill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7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Theming</a:t>
            </a:r>
          </a:p>
        </p:txBody>
      </p:sp>
    </p:spTree>
    <p:extLst>
      <p:ext uri="{BB962C8B-B14F-4D97-AF65-F5344CB8AC3E}">
        <p14:creationId xmlns:p14="http://schemas.microsoft.com/office/powerpoint/2010/main" val="414678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840154" y="3312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670796" y="1797792"/>
            <a:ext cx="6402049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19:00	Introduction to </a:t>
            </a:r>
            <a:r>
              <a:rPr lang="en-US" sz="2800" dirty="0" err="1">
                <a:solidFill>
                  <a:schemeClr val="bg1"/>
                </a:solidFill>
                <a:latin typeface="Open Sans"/>
              </a:rPr>
              <a:t>NativeScript</a:t>
            </a:r>
            <a:endParaRPr lang="en-US" sz="2800" dirty="0">
              <a:solidFill>
                <a:schemeClr val="bg1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19:45	Hands - 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21:00	End</a:t>
            </a:r>
          </a:p>
        </p:txBody>
      </p:sp>
    </p:spTree>
    <p:extLst>
      <p:ext uri="{BB962C8B-B14F-4D97-AF65-F5344CB8AC3E}">
        <p14:creationId xmlns:p14="http://schemas.microsoft.com/office/powerpoint/2010/main" val="113571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1" y="1612660"/>
            <a:ext cx="545846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supports a subset of the CSS Selector syntax</a:t>
            </a:r>
          </a:p>
          <a:p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Type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Class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ID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Hierarchical selector (CSS Combinators)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Attribute selector</a:t>
            </a: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8A710-C1E5-F842-B1C8-F726D588212C}"/>
              </a:ext>
            </a:extLst>
          </p:cNvPr>
          <p:cNvSpPr/>
          <p:nvPr/>
        </p:nvSpPr>
        <p:spPr>
          <a:xfrm>
            <a:off x="3241268" y="4416077"/>
            <a:ext cx="410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E"/>
                </a:solidFill>
              </a:rPr>
              <a:t>https://</a:t>
            </a:r>
            <a:r>
              <a:rPr lang="en-US" sz="1600" dirty="0" err="1">
                <a:solidFill>
                  <a:srgbClr val="3A5AFE"/>
                </a:solidFill>
              </a:rPr>
              <a:t>docs.nativescript.org</a:t>
            </a:r>
            <a:r>
              <a:rPr lang="en-US" sz="1600" dirty="0">
                <a:solidFill>
                  <a:srgbClr val="3A5AFE"/>
                </a:solidFill>
              </a:rPr>
              <a:t>/angular/</a:t>
            </a:r>
            <a:r>
              <a:rPr lang="en-US" sz="1600" dirty="0" err="1">
                <a:solidFill>
                  <a:srgbClr val="3A5AFE"/>
                </a:solidFill>
              </a:rPr>
              <a:t>ui</a:t>
            </a:r>
            <a:r>
              <a:rPr lang="en-US" sz="1600" dirty="0">
                <a:solidFill>
                  <a:srgbClr val="3A5AFE"/>
                </a:solidFill>
              </a:rPr>
              <a:t>/styling</a:t>
            </a:r>
          </a:p>
        </p:txBody>
      </p:sp>
    </p:spTree>
    <p:extLst>
      <p:ext uri="{BB962C8B-B14F-4D97-AF65-F5344CB8AC3E}">
        <p14:creationId xmlns:p14="http://schemas.microsoft.com/office/powerpoint/2010/main" val="347169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0" y="1487822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Very much like CSS on web …</a:t>
            </a: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45568-6E69-FD45-A04E-A31E054C8359}"/>
              </a:ext>
            </a:extLst>
          </p:cNvPr>
          <p:cNvSpPr/>
          <p:nvPr/>
        </p:nvSpPr>
        <p:spPr>
          <a:xfrm>
            <a:off x="2565610" y="1895100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… except for Measurement units</a:t>
            </a: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F293C-32E0-E243-AD3D-ECED94636B0C}"/>
              </a:ext>
            </a:extLst>
          </p:cNvPr>
          <p:cNvSpPr/>
          <p:nvPr/>
        </p:nvSpPr>
        <p:spPr>
          <a:xfrm>
            <a:off x="2565610" y="2626664"/>
            <a:ext cx="5458465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supports: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Device Independent Pixels  (DIPs)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Pixels (postfix 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px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Percentages </a:t>
            </a:r>
            <a:endParaRPr lang="en-US" sz="14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9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1" y="1711516"/>
            <a:ext cx="5458465" cy="275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Styles can be set on 3 different levels: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Application-wide CSS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Component-specific CSS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Inline CSS</a:t>
            </a:r>
          </a:p>
        </p:txBody>
      </p:sp>
    </p:spTree>
    <p:extLst>
      <p:ext uri="{BB962C8B-B14F-4D97-AF65-F5344CB8AC3E}">
        <p14:creationId xmlns:p14="http://schemas.microsoft.com/office/powerpoint/2010/main" val="1144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Platform specific styling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89D909-D2AA-094B-A0BE-8D1D2EF75CE3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623243" y="1379791"/>
            <a:ext cx="67570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Platform specific </a:t>
            </a:r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css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files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app.ios.css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app.android.css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Inline styling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ios:style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="..."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android:style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= "..."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Markup blocks 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&lt;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&gt; ... &lt;/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&gt;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&lt;android&gt; ... &lt;/android&gt;</a:t>
            </a:r>
          </a:p>
        </p:txBody>
      </p:sp>
    </p:spTree>
    <p:extLst>
      <p:ext uri="{BB962C8B-B14F-4D97-AF65-F5344CB8AC3E}">
        <p14:creationId xmlns:p14="http://schemas.microsoft.com/office/powerpoint/2010/main" val="292029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Themes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89D909-D2AA-094B-A0BE-8D1D2EF75CE3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454194" y="1583219"/>
            <a:ext cx="6757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comes with 13 predefined color schemes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63BE1-8595-CC4B-9526-390BA6DE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194" y="2264912"/>
            <a:ext cx="5067300" cy="22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22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1030881" y="4646070"/>
            <a:ext cx="708223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A5AFE"/>
                </a:solidFill>
              </a:rPr>
              <a:t>https://</a:t>
            </a:r>
            <a:r>
              <a:rPr lang="en-US" dirty="0" err="1">
                <a:solidFill>
                  <a:srgbClr val="3A5AFE"/>
                </a:solidFill>
              </a:rPr>
              <a:t>www.nativescriptthemebuilder.com</a:t>
            </a:r>
            <a:endParaRPr lang="en-US" dirty="0">
              <a:solidFill>
                <a:srgbClr val="3A5A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B4F7E-B511-DF44-971D-04DEA5CFB66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54" y="115260"/>
            <a:ext cx="7270092" cy="47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</p:spTree>
    <p:extLst>
      <p:ext uri="{BB962C8B-B14F-4D97-AF65-F5344CB8AC3E}">
        <p14:creationId xmlns:p14="http://schemas.microsoft.com/office/powerpoint/2010/main" val="133302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797294" y="1566736"/>
            <a:ext cx="5960625" cy="291764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EC3D7B-6299-7D42-AF5D-59B9293C7272}"/>
              </a:ext>
            </a:extLst>
          </p:cNvPr>
          <p:cNvSpPr/>
          <p:nvPr/>
        </p:nvSpPr>
        <p:spPr>
          <a:xfrm>
            <a:off x="2916556" y="2160068"/>
            <a:ext cx="57092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UIAlertView.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Better World !'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addButtonWithTitle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'OK’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4B50F9-B81F-BE44-82A3-D0C134AE5F8C}"/>
              </a:ext>
            </a:extLst>
          </p:cNvPr>
          <p:cNvGrpSpPr>
            <a:grpSpLocks noChangeAspect="1"/>
          </p:cNvGrpSpPr>
          <p:nvPr/>
        </p:nvGrpSpPr>
        <p:grpSpPr>
          <a:xfrm>
            <a:off x="386081" y="1022410"/>
            <a:ext cx="1951859" cy="3916090"/>
            <a:chOff x="2373308" y="1442319"/>
            <a:chExt cx="1728843" cy="34686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4D2470-8D37-3742-84E8-0E3FBAD7E5CE}"/>
                </a:ext>
              </a:extLst>
            </p:cNvPr>
            <p:cNvGrpSpPr/>
            <p:nvPr/>
          </p:nvGrpSpPr>
          <p:grpSpPr>
            <a:xfrm>
              <a:off x="2420798" y="1530045"/>
              <a:ext cx="1633865" cy="3338648"/>
              <a:chOff x="1750523" y="1500248"/>
              <a:chExt cx="1633865" cy="333864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AB8ED29-77D5-DF40-94A0-4A1B0705491F}"/>
                  </a:ext>
                </a:extLst>
              </p:cNvPr>
              <p:cNvSpPr/>
              <p:nvPr/>
            </p:nvSpPr>
            <p:spPr>
              <a:xfrm>
                <a:off x="1788607" y="4152860"/>
                <a:ext cx="1538326" cy="686036"/>
              </a:xfrm>
              <a:prstGeom prst="roundRect">
                <a:avLst>
                  <a:gd name="adj" fmla="val 12213"/>
                </a:avLst>
              </a:prstGeom>
              <a:solidFill>
                <a:srgbClr val="98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1A927C2-5C83-2C42-A113-A056BC374C23}"/>
                  </a:ext>
                </a:extLst>
              </p:cNvPr>
              <p:cNvSpPr/>
              <p:nvPr/>
            </p:nvSpPr>
            <p:spPr>
              <a:xfrm>
                <a:off x="1788607" y="1500248"/>
                <a:ext cx="1544119" cy="303086"/>
              </a:xfrm>
              <a:prstGeom prst="roundRect">
                <a:avLst>
                  <a:gd name="adj" fmla="val 43189"/>
                </a:avLst>
              </a:prstGeom>
              <a:solidFill>
                <a:srgbClr val="959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563DAFF-C5A9-1542-9B30-70947EB3E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50523" y="1661498"/>
                <a:ext cx="1633865" cy="279846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07B7C0-BF73-9149-B375-58D342B4FDB9}"/>
                </a:ext>
              </a:extLst>
            </p:cNvPr>
            <p:cNvGrpSpPr/>
            <p:nvPr/>
          </p:nvGrpSpPr>
          <p:grpSpPr>
            <a:xfrm>
              <a:off x="2373308" y="1442319"/>
              <a:ext cx="1728843" cy="3468644"/>
              <a:chOff x="2051780" y="1381998"/>
              <a:chExt cx="1728843" cy="346864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A9C1ED-0B5C-9C4D-ADD7-8C4132367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1780" y="1381998"/>
                <a:ext cx="1728843" cy="346864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1C95360-D12E-6B45-9639-9D33778A6966}"/>
                  </a:ext>
                </a:extLst>
              </p:cNvPr>
              <p:cNvCxnSpPr/>
              <p:nvPr/>
            </p:nvCxnSpPr>
            <p:spPr>
              <a:xfrm>
                <a:off x="2619134" y="4591069"/>
                <a:ext cx="574765" cy="0"/>
              </a:xfrm>
              <a:prstGeom prst="line">
                <a:avLst/>
              </a:prstGeom>
              <a:ln w="12700">
                <a:solidFill>
                  <a:schemeClr val="tx1">
                    <a:alpha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25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99192-6E14-AC4D-9375-79EA55EAA8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635" y="1119617"/>
            <a:ext cx="6022730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7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801573" y="1363536"/>
            <a:ext cx="7540854" cy="149142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4EDFE-C83B-DB4F-AEFD-3EAAB391DC88}"/>
              </a:ext>
            </a:extLst>
          </p:cNvPr>
          <p:cNvSpPr/>
          <p:nvPr/>
        </p:nvSpPr>
        <p:spPr>
          <a:xfrm>
            <a:off x="933654" y="1660664"/>
            <a:ext cx="7408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{File }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tns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-core-modules/file-system"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634689-E126-A942-ABB5-C641CDE1AF4A}"/>
              </a:ext>
            </a:extLst>
          </p:cNvPr>
          <p:cNvGrpSpPr/>
          <p:nvPr/>
        </p:nvGrpSpPr>
        <p:grpSpPr>
          <a:xfrm>
            <a:off x="5193337" y="3323238"/>
            <a:ext cx="3149092" cy="1491424"/>
            <a:chOff x="5193337" y="3323238"/>
            <a:chExt cx="3149092" cy="149142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8182C6F-5810-BE4A-B117-F4DE32CD862A}"/>
                </a:ext>
              </a:extLst>
            </p:cNvPr>
            <p:cNvSpPr/>
            <p:nvPr/>
          </p:nvSpPr>
          <p:spPr>
            <a:xfrm>
              <a:off x="5193337" y="3323238"/>
              <a:ext cx="3149092" cy="1491424"/>
            </a:xfrm>
            <a:prstGeom prst="roundRect">
              <a:avLst>
                <a:gd name="adj" fmla="val 7362"/>
              </a:avLst>
            </a:prstGeom>
            <a:solidFill>
              <a:srgbClr val="A3C637"/>
            </a:solidFill>
            <a:ln w="19050">
              <a:solidFill>
                <a:srgbClr val="759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E4D109A-A877-F64D-AAF4-11135A4EE3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0673" y="3504080"/>
              <a:ext cx="483268" cy="515672"/>
              <a:chOff x="6238264" y="32609"/>
              <a:chExt cx="1439333" cy="153584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BCEDFA2-A6B9-E746-B920-A644BBEE1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38264" y="129120"/>
                <a:ext cx="1439333" cy="14393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9A5800-CB02-C146-9DB8-1ECD7B355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1813" y="32609"/>
                <a:ext cx="1252233" cy="125223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70B5BC-C272-484C-8636-DBD0B4DF5737}"/>
                </a:ext>
              </a:extLst>
            </p:cNvPr>
            <p:cNvSpPr txBox="1"/>
            <p:nvPr/>
          </p:nvSpPr>
          <p:spPr>
            <a:xfrm>
              <a:off x="5433223" y="4207161"/>
              <a:ext cx="2669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new </a:t>
              </a:r>
              <a:r>
                <a:rPr lang="en-US" sz="14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java.io.File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 path );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697279-C5D2-A44C-8394-6F6A05E4E0B3}"/>
              </a:ext>
            </a:extLst>
          </p:cNvPr>
          <p:cNvGrpSpPr/>
          <p:nvPr/>
        </p:nvGrpSpPr>
        <p:grpSpPr>
          <a:xfrm>
            <a:off x="784414" y="3345475"/>
            <a:ext cx="3166251" cy="1491425"/>
            <a:chOff x="784414" y="3345475"/>
            <a:chExt cx="3166251" cy="14914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990048B-AAFB-7149-96DE-CBB8160259E3}"/>
                </a:ext>
              </a:extLst>
            </p:cNvPr>
            <p:cNvGrpSpPr/>
            <p:nvPr/>
          </p:nvGrpSpPr>
          <p:grpSpPr>
            <a:xfrm>
              <a:off x="801573" y="3345475"/>
              <a:ext cx="3149092" cy="1491425"/>
              <a:chOff x="213175" y="3036838"/>
              <a:chExt cx="3149092" cy="1491425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9DF4BD9C-3F02-BE48-9EEC-12DD47260612}"/>
                  </a:ext>
                </a:extLst>
              </p:cNvPr>
              <p:cNvSpPr/>
              <p:nvPr/>
            </p:nvSpPr>
            <p:spPr>
              <a:xfrm>
                <a:off x="213175" y="3036838"/>
                <a:ext cx="3149092" cy="1491425"/>
              </a:xfrm>
              <a:prstGeom prst="roundRect">
                <a:avLst>
                  <a:gd name="adj" fmla="val 7362"/>
                </a:avLst>
              </a:prstGeom>
              <a:solidFill>
                <a:srgbClr val="F9F9F9"/>
              </a:solidFill>
              <a:ln w="19050">
                <a:solidFill>
                  <a:srgbClr val="9F9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D7E4CF2-C83F-6142-8391-A5AE35638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289" y="3243865"/>
                <a:ext cx="859848" cy="41882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99305A-5A24-F146-92C4-3BA944DDEB32}"/>
                </a:ext>
              </a:extLst>
            </p:cNvPr>
            <p:cNvSpPr txBox="1"/>
            <p:nvPr/>
          </p:nvSpPr>
          <p:spPr>
            <a:xfrm>
              <a:off x="784414" y="4211191"/>
              <a:ext cx="316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NSFileManager.defaultManager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32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840154" y="33171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455150" y="1621444"/>
            <a:ext cx="6232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Open source framework for building truly native mobile apps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E42553-6D8E-964A-ADA0-4F18B910D8D5}"/>
              </a:ext>
            </a:extLst>
          </p:cNvPr>
          <p:cNvGrpSpPr/>
          <p:nvPr/>
        </p:nvGrpSpPr>
        <p:grpSpPr>
          <a:xfrm>
            <a:off x="1558642" y="2881028"/>
            <a:ext cx="1813969" cy="1105150"/>
            <a:chOff x="1624934" y="2881028"/>
            <a:chExt cx="1813969" cy="110515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C6C2DF7-B544-0A4C-B64C-46579C861127}"/>
                </a:ext>
              </a:extLst>
            </p:cNvPr>
            <p:cNvSpPr/>
            <p:nvPr/>
          </p:nvSpPr>
          <p:spPr>
            <a:xfrm>
              <a:off x="1624934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4BEC71-0CF4-D945-B362-3104214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881" y="2977799"/>
              <a:ext cx="419100" cy="419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4841C9-951E-8D4A-A735-B05437835C4E}"/>
                </a:ext>
              </a:extLst>
            </p:cNvPr>
            <p:cNvSpPr/>
            <p:nvPr/>
          </p:nvSpPr>
          <p:spPr>
            <a:xfrm>
              <a:off x="2132924" y="3491982"/>
              <a:ext cx="797013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Angular</a:t>
              </a:r>
              <a:endParaRPr lang="en-US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6F5CA-9387-B741-99B7-064BF944383B}"/>
              </a:ext>
            </a:extLst>
          </p:cNvPr>
          <p:cNvGrpSpPr/>
          <p:nvPr/>
        </p:nvGrpSpPr>
        <p:grpSpPr>
          <a:xfrm>
            <a:off x="3664525" y="2881028"/>
            <a:ext cx="1813969" cy="1105150"/>
            <a:chOff x="3664528" y="2881029"/>
            <a:chExt cx="1813969" cy="110515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1200D1-8982-5245-9E39-B0FF266F73B7}"/>
                </a:ext>
              </a:extLst>
            </p:cNvPr>
            <p:cNvSpPr/>
            <p:nvPr/>
          </p:nvSpPr>
          <p:spPr>
            <a:xfrm>
              <a:off x="3664528" y="2881029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A03B5B-1B9F-A94F-8ADB-04A32352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962" y="2977799"/>
              <a:ext cx="419100" cy="419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F84B7C-F7A0-B74C-B112-BD332BD3FEDC}"/>
                </a:ext>
              </a:extLst>
            </p:cNvPr>
            <p:cNvSpPr/>
            <p:nvPr/>
          </p:nvSpPr>
          <p:spPr>
            <a:xfrm>
              <a:off x="4251552" y="3491982"/>
              <a:ext cx="63991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02E43"/>
                  </a:solidFill>
                  <a:latin typeface="Avenir" panose="02000503020000020003" pitchFamily="2" charset="0"/>
                </a:rPr>
                <a:t>Vue.js</a:t>
              </a:r>
              <a:endParaRPr lang="en-US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F4F9F6-DE12-344A-A76A-3E192F9ED4FD}"/>
              </a:ext>
            </a:extLst>
          </p:cNvPr>
          <p:cNvGrpSpPr/>
          <p:nvPr/>
        </p:nvGrpSpPr>
        <p:grpSpPr>
          <a:xfrm>
            <a:off x="5770408" y="2881028"/>
            <a:ext cx="1813969" cy="1105150"/>
            <a:chOff x="5705098" y="2881028"/>
            <a:chExt cx="1813969" cy="11051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26B1713-3C06-8F4B-8174-E2C8A1ABE9D4}"/>
                </a:ext>
              </a:extLst>
            </p:cNvPr>
            <p:cNvSpPr/>
            <p:nvPr/>
          </p:nvSpPr>
          <p:spPr>
            <a:xfrm>
              <a:off x="5705098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52EE52-47CB-6F4B-9C0D-A42785FD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032" y="2977799"/>
              <a:ext cx="1308100" cy="4191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47ADA5-A14E-864F-85D5-8439EC4F4B78}"/>
                </a:ext>
              </a:extLst>
            </p:cNvPr>
            <p:cNvSpPr/>
            <p:nvPr/>
          </p:nvSpPr>
          <p:spPr>
            <a:xfrm>
              <a:off x="5725461" y="3545843"/>
              <a:ext cx="17732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TypeScript, JavaScript, CSS</a:t>
              </a:r>
              <a:endParaRPr lang="en-US" sz="1000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6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98288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33C27-27DA-3849-9C4C-06838DC39823}"/>
              </a:ext>
            </a:extLst>
          </p:cNvPr>
          <p:cNvGrpSpPr/>
          <p:nvPr/>
        </p:nvGrpSpPr>
        <p:grpSpPr>
          <a:xfrm>
            <a:off x="1562985" y="1770632"/>
            <a:ext cx="6455664" cy="2946140"/>
            <a:chOff x="1562985" y="1770632"/>
            <a:chExt cx="6455664" cy="29461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5A7246-A348-E64E-978B-0B0F5C8BD45C}"/>
                </a:ext>
              </a:extLst>
            </p:cNvPr>
            <p:cNvGrpSpPr/>
            <p:nvPr/>
          </p:nvGrpSpPr>
          <p:grpSpPr>
            <a:xfrm>
              <a:off x="1562985" y="1770632"/>
              <a:ext cx="6455664" cy="2946140"/>
              <a:chOff x="1658680" y="1898225"/>
              <a:chExt cx="6455664" cy="29461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772BA8-B02D-D145-BAC3-2265E1E1ECDC}"/>
                  </a:ext>
                </a:extLst>
              </p:cNvPr>
              <p:cNvGrpSpPr/>
              <p:nvPr/>
            </p:nvGrpSpPr>
            <p:grpSpPr>
              <a:xfrm>
                <a:off x="5254186" y="3082170"/>
                <a:ext cx="2860158" cy="1713941"/>
                <a:chOff x="5901070" y="3036838"/>
                <a:chExt cx="2860158" cy="1713941"/>
              </a:xfrm>
            </p:grpSpPr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DD9444E-875A-EF47-8EC3-107F666155C6}"/>
                    </a:ext>
                  </a:extLst>
                </p:cNvPr>
                <p:cNvSpPr/>
                <p:nvPr/>
              </p:nvSpPr>
              <p:spPr>
                <a:xfrm>
                  <a:off x="5901070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A3C637"/>
                </a:solidFill>
                <a:ln w="19050">
                  <a:solidFill>
                    <a:srgbClr val="7590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B1006E8-E70F-FB4C-885D-E4785238F2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611482" y="3125886"/>
                  <a:ext cx="1439333" cy="1535844"/>
                  <a:chOff x="6238264" y="32609"/>
                  <a:chExt cx="1439333" cy="153584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811994D2-1344-0644-BFD6-4862B6847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8264" y="129120"/>
                    <a:ext cx="1439333" cy="1439333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7E4306EF-F3BE-454F-A8DF-FCA3097FE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1813" y="32609"/>
                    <a:ext cx="1252233" cy="125223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96F22A5-1F15-924D-9E04-21FA69B77F40}"/>
                  </a:ext>
                </a:extLst>
              </p:cNvPr>
              <p:cNvGrpSpPr/>
              <p:nvPr/>
            </p:nvGrpSpPr>
            <p:grpSpPr>
              <a:xfrm>
                <a:off x="1658680" y="3130424"/>
                <a:ext cx="2860158" cy="1713941"/>
                <a:chOff x="213175" y="3036838"/>
                <a:chExt cx="2860158" cy="1713941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8C79030-5102-9B48-93C4-3DA57F5B0D23}"/>
                    </a:ext>
                  </a:extLst>
                </p:cNvPr>
                <p:cNvSpPr/>
                <p:nvPr/>
              </p:nvSpPr>
              <p:spPr>
                <a:xfrm>
                  <a:off x="213175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F9F9F9"/>
                </a:solidFill>
                <a:ln w="19050">
                  <a:solidFill>
                    <a:srgbClr val="9F9E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944ABDD7-571A-F847-9EBE-D8376D630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449" y="3404858"/>
                  <a:ext cx="2007610" cy="9779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6770F8-01EF-5E44-9C33-2432A0555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8759" y="2674401"/>
                <a:ext cx="0" cy="44539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9B8AD1A-A481-3C4E-92D6-150599EBC17B}"/>
                  </a:ext>
                </a:extLst>
              </p:cNvPr>
              <p:cNvCxnSpPr/>
              <p:nvPr/>
            </p:nvCxnSpPr>
            <p:spPr>
              <a:xfrm flipV="1">
                <a:off x="6671859" y="2636780"/>
                <a:ext cx="0" cy="44539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EA81042-D8D6-C943-86B0-18142CCB527C}"/>
                  </a:ext>
                </a:extLst>
              </p:cNvPr>
              <p:cNvSpPr/>
              <p:nvPr/>
            </p:nvSpPr>
            <p:spPr>
              <a:xfrm>
                <a:off x="1658680" y="1898225"/>
                <a:ext cx="6455664" cy="786809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rgbClr val="0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690A1-951F-A448-8BF6-86FA11E1EEFB}"/>
                </a:ext>
              </a:extLst>
            </p:cNvPr>
            <p:cNvSpPr txBox="1"/>
            <p:nvPr/>
          </p:nvSpPr>
          <p:spPr>
            <a:xfrm>
              <a:off x="4689890" y="1902425"/>
              <a:ext cx="74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C00FF"/>
                  </a:solidFill>
                  <a:latin typeface="Avenir Roman" panose="02000503020000020003" pitchFamily="2" charset="0"/>
                </a:rPr>
                <a:t>API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568F45F-1892-B24B-8558-9651D6F2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7384" y="1921727"/>
              <a:ext cx="484616" cy="48461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A72D15B-94D6-C842-9397-51EBBAD897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258" y="3691007"/>
            <a:ext cx="2007611" cy="497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59D806-31E4-554F-8728-FCAEBDF0C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557" y="3696105"/>
            <a:ext cx="2505214" cy="4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D0D04-A77A-DA4F-95A2-C9708DF432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631" y="932164"/>
            <a:ext cx="6416737" cy="42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4009707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Installation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D6F447-AE88-F44A-9713-FF72481475D2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668940" y="658905"/>
            <a:chExt cx="7806120" cy="50669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F8843C-46E6-D544-A6E7-C95C89D4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40" y="658905"/>
              <a:ext cx="7806120" cy="50669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116C2E-64D5-E04D-9D34-FE4690B15C48}"/>
                </a:ext>
              </a:extLst>
            </p:cNvPr>
            <p:cNvSpPr/>
            <p:nvPr/>
          </p:nvSpPr>
          <p:spPr>
            <a:xfrm>
              <a:off x="3213980" y="4381877"/>
              <a:ext cx="606582" cy="543208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1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8" y="1595744"/>
            <a:ext cx="2973891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npm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install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nativescript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– 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BF052-6FA7-3B4E-A40B-3810EE7F22A5}"/>
              </a:ext>
            </a:extLst>
          </p:cNvPr>
          <p:cNvSpPr/>
          <p:nvPr/>
        </p:nvSpPr>
        <p:spPr>
          <a:xfrm>
            <a:off x="3499658" y="4131425"/>
            <a:ext cx="216131" cy="257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0A9CB-1D5C-1E4D-9D4B-B680DEA94025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1059246" y="919586"/>
            <a:chExt cx="7025508" cy="4560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D6F447-AE88-F44A-9713-FF72481475D2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F8843C-46E6-D544-A6E7-C95C89D46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16C2E-64D5-E04D-9D34-FE4690B15C48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9B7CFF-1633-8A40-8641-F3C26CBFAA65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7" y="1582606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E9DA9-6CC5-AF41-B36C-01CC9E9F793F}"/>
              </a:ext>
            </a:extLst>
          </p:cNvPr>
          <p:cNvSpPr txBox="1"/>
          <p:nvPr/>
        </p:nvSpPr>
        <p:spPr>
          <a:xfrm>
            <a:off x="1724568" y="196024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3274C-41BC-9745-ACAA-B7DA58852BA9}"/>
              </a:ext>
            </a:extLst>
          </p:cNvPr>
          <p:cNvSpPr txBox="1"/>
          <p:nvPr/>
        </p:nvSpPr>
        <p:spPr>
          <a:xfrm>
            <a:off x="1724567" y="233915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2D88F-14C9-AC49-820A-D9779A1546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4" y="1394124"/>
            <a:ext cx="1781740" cy="36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0A9CB-1D5C-1E4D-9D4B-B680DEA94025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1059246" y="919586"/>
            <a:chExt cx="7025508" cy="4560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D6F447-AE88-F44A-9713-FF72481475D2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F8843C-46E6-D544-A6E7-C95C89D46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16C2E-64D5-E04D-9D34-FE4690B15C48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9B7CFF-1633-8A40-8641-F3C26CBFAA65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7" y="1582606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E9DA9-6CC5-AF41-B36C-01CC9E9F793F}"/>
              </a:ext>
            </a:extLst>
          </p:cNvPr>
          <p:cNvSpPr txBox="1"/>
          <p:nvPr/>
        </p:nvSpPr>
        <p:spPr>
          <a:xfrm>
            <a:off x="1724568" y="196024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3274C-41BC-9745-ACAA-B7DA58852BA9}"/>
              </a:ext>
            </a:extLst>
          </p:cNvPr>
          <p:cNvSpPr txBox="1"/>
          <p:nvPr/>
        </p:nvSpPr>
        <p:spPr>
          <a:xfrm>
            <a:off x="1724567" y="233915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2D88F-14C9-AC49-820A-D9779A1546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4" y="1394124"/>
            <a:ext cx="1781740" cy="3611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318AB-E138-ED41-8E41-41C9BB6BAC1A}"/>
              </a:ext>
            </a:extLst>
          </p:cNvPr>
          <p:cNvSpPr txBox="1"/>
          <p:nvPr/>
        </p:nvSpPr>
        <p:spPr>
          <a:xfrm>
            <a:off x="1724567" y="2723719"/>
            <a:ext cx="18197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android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E64AD1-EEA7-EB46-8BAD-6FCC4A57CF46}"/>
              </a:ext>
            </a:extLst>
          </p:cNvPr>
          <p:cNvGrpSpPr>
            <a:grpSpLocks noChangeAspect="1"/>
          </p:cNvGrpSpPr>
          <p:nvPr/>
        </p:nvGrpSpPr>
        <p:grpSpPr>
          <a:xfrm>
            <a:off x="5134251" y="1066574"/>
            <a:ext cx="2103982" cy="4136766"/>
            <a:chOff x="2102005" y="937740"/>
            <a:chExt cx="1711712" cy="336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E69D01-1BB5-974B-B4C5-6F9954220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2005" y="937740"/>
              <a:ext cx="1711712" cy="3365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C05F9A-6AA6-F24E-9EF6-9E5D23B8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6219" y="1417820"/>
              <a:ext cx="1387793" cy="246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79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8EA9F3-0274-CC45-B5AA-40C44CB22E0D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6E5357-FAFF-BE43-8EA3-A99D140CA03A}"/>
              </a:ext>
            </a:extLst>
          </p:cNvPr>
          <p:cNvSpPr/>
          <p:nvPr/>
        </p:nvSpPr>
        <p:spPr>
          <a:xfrm>
            <a:off x="2565610" y="1487822"/>
            <a:ext cx="5458465" cy="272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Many more commands …</a:t>
            </a:r>
            <a:endParaRPr lang="en-US" sz="12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debug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test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run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build</a:t>
            </a:r>
          </a:p>
          <a:p>
            <a:endParaRPr lang="en-US" sz="24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A59D8-9B7D-E34A-B22A-C3CB266D56A3}"/>
              </a:ext>
            </a:extLst>
          </p:cNvPr>
          <p:cNvSpPr/>
          <p:nvPr/>
        </p:nvSpPr>
        <p:spPr>
          <a:xfrm>
            <a:off x="3327412" y="4448972"/>
            <a:ext cx="39348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F"/>
                </a:solidFill>
              </a:rPr>
              <a:t>https://</a:t>
            </a:r>
            <a:r>
              <a:rPr lang="en-US" sz="1600" dirty="0" err="1">
                <a:solidFill>
                  <a:srgbClr val="3A5AFF"/>
                </a:solidFill>
              </a:rPr>
              <a:t>docs.nativescript.org</a:t>
            </a:r>
            <a:r>
              <a:rPr lang="en-US" sz="1600" dirty="0">
                <a:solidFill>
                  <a:srgbClr val="3A5AFF"/>
                </a:solidFill>
              </a:rPr>
              <a:t>/tooling/docs-cli</a:t>
            </a:r>
          </a:p>
        </p:txBody>
      </p:sp>
    </p:spTree>
    <p:extLst>
      <p:ext uri="{BB962C8B-B14F-4D97-AF65-F5344CB8AC3E}">
        <p14:creationId xmlns:p14="http://schemas.microsoft.com/office/powerpoint/2010/main" val="81508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Sidekick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10BB4-6152-A443-BD9B-9E72445F2183}"/>
              </a:ext>
            </a:extLst>
          </p:cNvPr>
          <p:cNvSpPr/>
          <p:nvPr/>
        </p:nvSpPr>
        <p:spPr>
          <a:xfrm>
            <a:off x="2924979" y="4621214"/>
            <a:ext cx="3294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F"/>
                </a:solidFill>
              </a:rPr>
              <a:t>https://</a:t>
            </a:r>
            <a:r>
              <a:rPr lang="en-US" sz="1600" dirty="0" err="1">
                <a:solidFill>
                  <a:srgbClr val="3A5AFF"/>
                </a:solidFill>
              </a:rPr>
              <a:t>docs.nativescript.org</a:t>
            </a:r>
            <a:r>
              <a:rPr lang="en-US" sz="1600" dirty="0">
                <a:solidFill>
                  <a:srgbClr val="3A5AFF"/>
                </a:solidFill>
              </a:rPr>
              <a:t>/sidekick</a:t>
            </a:r>
          </a:p>
        </p:txBody>
      </p:sp>
    </p:spTree>
    <p:extLst>
      <p:ext uri="{BB962C8B-B14F-4D97-AF65-F5344CB8AC3E}">
        <p14:creationId xmlns:p14="http://schemas.microsoft.com/office/powerpoint/2010/main" val="389967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383654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268949" y="1987441"/>
            <a:ext cx="6621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It is not like Cordova / Ionic ...</a:t>
            </a:r>
          </a:p>
        </p:txBody>
      </p:sp>
    </p:spTree>
    <p:extLst>
      <p:ext uri="{BB962C8B-B14F-4D97-AF65-F5344CB8AC3E}">
        <p14:creationId xmlns:p14="http://schemas.microsoft.com/office/powerpoint/2010/main" val="3307904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Now it’s your turn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35131" y="2048997"/>
            <a:ext cx="867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https://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github.com</a:t>
            </a:r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/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wvegteren</a:t>
            </a:r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/workshop-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nativescript</a:t>
            </a:r>
            <a:endParaRPr lang="en-US" sz="2800" dirty="0">
              <a:solidFill>
                <a:srgbClr val="F9F9F9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5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9183A-8B76-B84A-B641-3BCAECD8D5B3}"/>
              </a:ext>
            </a:extLst>
          </p:cNvPr>
          <p:cNvGrpSpPr/>
          <p:nvPr/>
        </p:nvGrpSpPr>
        <p:grpSpPr>
          <a:xfrm>
            <a:off x="185722" y="1237188"/>
            <a:ext cx="1856149" cy="2889356"/>
            <a:chOff x="1203758" y="1288839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9BE32E-BF5D-E848-9697-71ADBBE3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58" y="1288839"/>
              <a:ext cx="1856149" cy="28893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198E72-53DE-5846-9441-1FD1890E1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7" t="554" r="1490" b="27359"/>
            <a:stretch/>
          </p:blipFill>
          <p:spPr>
            <a:xfrm>
              <a:off x="1374763" y="1513410"/>
              <a:ext cx="1516964" cy="2434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9ECE68-0A2A-0D47-8281-53465AA51C7D}"/>
              </a:ext>
            </a:extLst>
          </p:cNvPr>
          <p:cNvGrpSpPr/>
          <p:nvPr/>
        </p:nvGrpSpPr>
        <p:grpSpPr>
          <a:xfrm>
            <a:off x="4100874" y="1870686"/>
            <a:ext cx="1245019" cy="1196485"/>
            <a:chOff x="3648173" y="2114846"/>
            <a:chExt cx="1245019" cy="11964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43A531-BCD1-FE44-83E2-0FD5BA708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8173" y="2121096"/>
              <a:ext cx="1245019" cy="1190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A6CEAE-586D-6A4C-AD26-BEFC8EB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781" y="2114846"/>
              <a:ext cx="625746" cy="2102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E1DF44-6891-2447-984F-1AF4C37D32FF}"/>
              </a:ext>
            </a:extLst>
          </p:cNvPr>
          <p:cNvGrpSpPr/>
          <p:nvPr/>
        </p:nvGrpSpPr>
        <p:grpSpPr>
          <a:xfrm>
            <a:off x="297242" y="1371012"/>
            <a:ext cx="1856149" cy="2889356"/>
            <a:chOff x="456084" y="528399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F609A1-D9D9-444B-AC6A-AAB76E784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084" y="528399"/>
              <a:ext cx="1856149" cy="28893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A7B003-934D-764A-A7AA-163EA4BF8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6266"/>
            <a:stretch/>
          </p:blipFill>
          <p:spPr>
            <a:xfrm>
              <a:off x="627130" y="758852"/>
              <a:ext cx="1515664" cy="24219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508C7F-CB8E-414B-9A8F-1D8FE026FD33}"/>
              </a:ext>
            </a:extLst>
          </p:cNvPr>
          <p:cNvGrpSpPr/>
          <p:nvPr/>
        </p:nvGrpSpPr>
        <p:grpSpPr>
          <a:xfrm>
            <a:off x="413326" y="1515988"/>
            <a:ext cx="1856149" cy="2889356"/>
            <a:chOff x="1159930" y="1357731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24B5C4-74EE-E74E-BD7E-0D3502EA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9930" y="1357731"/>
              <a:ext cx="1856149" cy="2889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CBE65A-6490-6C44-B9DF-40D2B96DE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" b="26174"/>
            <a:stretch/>
          </p:blipFill>
          <p:spPr>
            <a:xfrm>
              <a:off x="1332222" y="1581771"/>
              <a:ext cx="1512811" cy="24348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E2BDBE-62F4-EF4B-90BA-D26987701A8E}"/>
              </a:ext>
            </a:extLst>
          </p:cNvPr>
          <p:cNvGrpSpPr/>
          <p:nvPr/>
        </p:nvGrpSpPr>
        <p:grpSpPr>
          <a:xfrm>
            <a:off x="525858" y="1655388"/>
            <a:ext cx="1856149" cy="2889356"/>
            <a:chOff x="1996399" y="1678928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1046AB-434D-8A4A-941D-02DBFB8C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6399" y="1678928"/>
              <a:ext cx="1856149" cy="28893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A96822-1043-FD4C-BD54-5C5B817B3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0" b="26811"/>
            <a:stretch/>
          </p:blipFill>
          <p:spPr>
            <a:xfrm>
              <a:off x="2165794" y="1911308"/>
              <a:ext cx="1519200" cy="242153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2EF3B-F206-F246-873F-3D34E2073EB8}"/>
              </a:ext>
            </a:extLst>
          </p:cNvPr>
          <p:cNvGrpSpPr/>
          <p:nvPr/>
        </p:nvGrpSpPr>
        <p:grpSpPr>
          <a:xfrm>
            <a:off x="643443" y="1804369"/>
            <a:ext cx="1856149" cy="2889356"/>
            <a:chOff x="2813715" y="2172065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07FEEAB-C24A-CB45-AC16-278B8564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3715" y="2172065"/>
              <a:ext cx="1856149" cy="28893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C9A0AF-7F66-F643-82E4-5B661844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79" b="26860"/>
            <a:stretch/>
          </p:blipFill>
          <p:spPr>
            <a:xfrm>
              <a:off x="2982189" y="2398166"/>
              <a:ext cx="1522800" cy="242781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FD4D73-9BAF-D04D-BAEB-016D685AE36B}"/>
              </a:ext>
            </a:extLst>
          </p:cNvPr>
          <p:cNvGrpSpPr/>
          <p:nvPr/>
        </p:nvGrpSpPr>
        <p:grpSpPr>
          <a:xfrm>
            <a:off x="760539" y="1952693"/>
            <a:ext cx="1856149" cy="2889356"/>
            <a:chOff x="992217" y="1135292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FDA25E-3FF9-A943-AE63-D72F4D00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217" y="1135292"/>
              <a:ext cx="1856149" cy="28893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0885D1-2697-7249-B174-FEE0DB9F7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0" r="1" b="26843"/>
            <a:stretch/>
          </p:blipFill>
          <p:spPr>
            <a:xfrm>
              <a:off x="1162014" y="1370732"/>
              <a:ext cx="1519200" cy="2425104"/>
            </a:xfrm>
            <a:prstGeom prst="rect">
              <a:avLst/>
            </a:prstGeom>
          </p:spPr>
        </p:pic>
      </p:grpSp>
      <p:sp>
        <p:nvSpPr>
          <p:cNvPr id="38" name="Notched Right Arrow 37">
            <a:extLst>
              <a:ext uri="{FF2B5EF4-FFF2-40B4-BE49-F238E27FC236}">
                <a16:creationId xmlns:a16="http://schemas.microsoft.com/office/drawing/2014/main" id="{6A1A2D40-00C0-3A49-9BC5-0D958C5DDCE1}"/>
              </a:ext>
            </a:extLst>
          </p:cNvPr>
          <p:cNvSpPr/>
          <p:nvPr/>
        </p:nvSpPr>
        <p:spPr>
          <a:xfrm>
            <a:off x="3052876" y="2400535"/>
            <a:ext cx="617773" cy="346999"/>
          </a:xfrm>
          <a:prstGeom prst="notchedRightArrow">
            <a:avLst/>
          </a:prstGeom>
          <a:solidFill>
            <a:srgbClr val="3B59FE"/>
          </a:solidFill>
          <a:ln>
            <a:solidFill>
              <a:srgbClr val="284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B3B555F0-7A96-4345-9DA0-CC698E8F5194}"/>
              </a:ext>
            </a:extLst>
          </p:cNvPr>
          <p:cNvSpPr/>
          <p:nvPr/>
        </p:nvSpPr>
        <p:spPr>
          <a:xfrm>
            <a:off x="5933632" y="2400535"/>
            <a:ext cx="617773" cy="346999"/>
          </a:xfrm>
          <a:prstGeom prst="notchedRightArrow">
            <a:avLst/>
          </a:prstGeom>
          <a:solidFill>
            <a:srgbClr val="3B59FE"/>
          </a:solidFill>
          <a:ln>
            <a:solidFill>
              <a:srgbClr val="284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A437CF-6646-694C-8F4D-10D9E188D0B8}"/>
              </a:ext>
            </a:extLst>
          </p:cNvPr>
          <p:cNvGrpSpPr/>
          <p:nvPr/>
        </p:nvGrpSpPr>
        <p:grpSpPr>
          <a:xfrm>
            <a:off x="5936979" y="484924"/>
            <a:ext cx="2316957" cy="1917984"/>
            <a:chOff x="5936979" y="484924"/>
            <a:chExt cx="2316957" cy="191798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66D4F84-D478-C74C-99E7-B0E2E94615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7066" y="484924"/>
              <a:ext cx="916870" cy="1917984"/>
              <a:chOff x="5031785" y="1076494"/>
              <a:chExt cx="1658146" cy="34686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1C278C5-E5A1-564E-AA59-40EAF494F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08449" y="1242370"/>
                <a:ext cx="1519200" cy="3192588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95A8C74-34B1-9840-9BA5-19A1BF25D070}"/>
                  </a:ext>
                </a:extLst>
              </p:cNvPr>
              <p:cNvGrpSpPr/>
              <p:nvPr/>
            </p:nvGrpSpPr>
            <p:grpSpPr>
              <a:xfrm>
                <a:off x="5031785" y="1076494"/>
                <a:ext cx="1658146" cy="3468645"/>
                <a:chOff x="7154356" y="852028"/>
                <a:chExt cx="1658146" cy="3468645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BFCA8F5-D64C-DA4B-8992-71672AFF3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54356" y="852028"/>
                  <a:ext cx="1658146" cy="3468645"/>
                </a:xfrm>
                <a:prstGeom prst="rect">
                  <a:avLst/>
                </a:prstGeom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5AACF10-C853-B742-9457-B16967C8ECBF}"/>
                    </a:ext>
                  </a:extLst>
                </p:cNvPr>
                <p:cNvGrpSpPr/>
                <p:nvPr/>
              </p:nvGrpSpPr>
              <p:grpSpPr>
                <a:xfrm>
                  <a:off x="7544714" y="3965623"/>
                  <a:ext cx="891815" cy="73290"/>
                  <a:chOff x="7440034" y="4127898"/>
                  <a:chExt cx="852573" cy="72000"/>
                </a:xfrm>
              </p:grpSpPr>
              <p:sp>
                <p:nvSpPr>
                  <p:cNvPr id="44" name="Triangle 43">
                    <a:extLst>
                      <a:ext uri="{FF2B5EF4-FFF2-40B4-BE49-F238E27FC236}">
                        <a16:creationId xmlns:a16="http://schemas.microsoft.com/office/drawing/2014/main" id="{858258AB-9A75-844F-A48F-33464E80B50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40034" y="4127898"/>
                    <a:ext cx="72000" cy="72000"/>
                  </a:xfrm>
                  <a:prstGeom prst="triangle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F7AC8C41-4D5B-D145-81EC-64473A3E8753}"/>
                      </a:ext>
                    </a:extLst>
                  </p:cNvPr>
                  <p:cNvSpPr/>
                  <p:nvPr/>
                </p:nvSpPr>
                <p:spPr>
                  <a:xfrm>
                    <a:off x="7830319" y="4127898"/>
                    <a:ext cx="72000" cy="720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0398DA2-3912-4D41-B18B-A621F5E1CDCE}"/>
                      </a:ext>
                    </a:extLst>
                  </p:cNvPr>
                  <p:cNvSpPr/>
                  <p:nvPr/>
                </p:nvSpPr>
                <p:spPr>
                  <a:xfrm>
                    <a:off x="8220607" y="4127898"/>
                    <a:ext cx="72000" cy="7200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</p:grpSp>
          </p:grp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CA33243-BA53-634F-B49F-744F947B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6979" y="1139588"/>
              <a:ext cx="600075" cy="600075"/>
            </a:xfrm>
            <a:prstGeom prst="rect">
              <a:avLst/>
            </a:prstGeom>
            <a:effectLst>
              <a:glow rad="190500">
                <a:srgbClr val="A0EBFF">
                  <a:alpha val="81000"/>
                </a:srgbClr>
              </a:glo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7BA1B1-612C-D045-96C0-F2D43AB748AB}"/>
              </a:ext>
            </a:extLst>
          </p:cNvPr>
          <p:cNvGrpSpPr/>
          <p:nvPr/>
        </p:nvGrpSpPr>
        <p:grpSpPr>
          <a:xfrm>
            <a:off x="5942861" y="2747534"/>
            <a:ext cx="2339056" cy="1950431"/>
            <a:chOff x="5942861" y="2747534"/>
            <a:chExt cx="2339056" cy="195043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78CD6-2079-A942-B515-6FAC7F09B3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783" y="2747534"/>
              <a:ext cx="972134" cy="1950431"/>
              <a:chOff x="6562752" y="1014911"/>
              <a:chExt cx="1728843" cy="346864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930E742-5457-6648-A310-EEDD2D370F31}"/>
                  </a:ext>
                </a:extLst>
              </p:cNvPr>
              <p:cNvGrpSpPr/>
              <p:nvPr/>
            </p:nvGrpSpPr>
            <p:grpSpPr>
              <a:xfrm>
                <a:off x="6662246" y="1094630"/>
                <a:ext cx="1532238" cy="3340328"/>
                <a:chOff x="6662246" y="1094630"/>
                <a:chExt cx="1532238" cy="334032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084C365-1A5E-FB4A-A8BA-13928B78B930}"/>
                    </a:ext>
                  </a:extLst>
                </p:cNvPr>
                <p:cNvSpPr/>
                <p:nvPr/>
              </p:nvSpPr>
              <p:spPr>
                <a:xfrm>
                  <a:off x="6662246" y="1094630"/>
                  <a:ext cx="1528613" cy="212665"/>
                </a:xfrm>
                <a:prstGeom prst="rect">
                  <a:avLst/>
                </a:prstGeom>
                <a:solidFill>
                  <a:srgbClr val="3A87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" panose="020B0606030504020204" pitchFamily="34" charset="0"/>
                  </a:endParaRPr>
                </a:p>
              </p:txBody>
            </p: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A0B5001E-5404-9B4F-878A-7AF7E7795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675284" y="1242370"/>
                  <a:ext cx="1519200" cy="319258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1981BDB-5624-324E-8B96-F6F0B4FDBCF5}"/>
                  </a:ext>
                </a:extLst>
              </p:cNvPr>
              <p:cNvGrpSpPr/>
              <p:nvPr/>
            </p:nvGrpSpPr>
            <p:grpSpPr>
              <a:xfrm>
                <a:off x="6562752" y="1014911"/>
                <a:ext cx="1728843" cy="3468645"/>
                <a:chOff x="4018991" y="1014911"/>
                <a:chExt cx="1728843" cy="3468645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9CB5A7D-B160-7A49-B461-18FE38EF8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991" y="1014911"/>
                  <a:ext cx="1728843" cy="3468645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BB086D7-8640-D442-8B60-2CA17906F456}"/>
                    </a:ext>
                  </a:extLst>
                </p:cNvPr>
                <p:cNvCxnSpPr/>
                <p:nvPr/>
              </p:nvCxnSpPr>
              <p:spPr>
                <a:xfrm>
                  <a:off x="4596031" y="4290898"/>
                  <a:ext cx="574765" cy="0"/>
                </a:xfrm>
                <a:prstGeom prst="line">
                  <a:avLst/>
                </a:prstGeom>
                <a:ln w="127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99BEC50-99A7-4A42-98E3-21F30B25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42861" y="3472998"/>
              <a:ext cx="600075" cy="600075"/>
            </a:xfrm>
            <a:prstGeom prst="rect">
              <a:avLst/>
            </a:prstGeom>
            <a:effectLst>
              <a:glow rad="190500">
                <a:srgbClr val="BACFFF"/>
              </a:glow>
            </a:effectLst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DA883D1B-9889-B845-A0CE-387AD3BD72E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60" y="446492"/>
            <a:ext cx="1859183" cy="70423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769CA1-2E6E-1246-8FEA-D09DD2A83103}"/>
              </a:ext>
            </a:extLst>
          </p:cNvPr>
          <p:cNvSpPr/>
          <p:nvPr/>
        </p:nvSpPr>
        <p:spPr>
          <a:xfrm>
            <a:off x="7373060" y="2792360"/>
            <a:ext cx="846437" cy="1878278"/>
          </a:xfrm>
          <a:prstGeom prst="roundRect">
            <a:avLst>
              <a:gd name="adj" fmla="val 10026"/>
            </a:avLst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>
                <a:latin typeface="Open Sans" panose="020B0606030504020204" pitchFamily="34" charset="0"/>
              </a:rPr>
              <a:t>UIWebView</a:t>
            </a:r>
            <a:endParaRPr lang="en-US" sz="1000" dirty="0">
              <a:latin typeface="Open Sans" panose="020B0606030504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D8EFB8C-E314-244B-8EE7-D3B0DD0820FF}"/>
              </a:ext>
            </a:extLst>
          </p:cNvPr>
          <p:cNvSpPr/>
          <p:nvPr/>
        </p:nvSpPr>
        <p:spPr>
          <a:xfrm>
            <a:off x="7372034" y="576644"/>
            <a:ext cx="846437" cy="1765339"/>
          </a:xfrm>
          <a:prstGeom prst="roundRect">
            <a:avLst>
              <a:gd name="adj" fmla="val 10026"/>
            </a:avLst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 err="1">
                <a:latin typeface="Open Sans" panose="020B0606030504020204" pitchFamily="34" charset="0"/>
              </a:rPr>
              <a:t>android.webkit</a:t>
            </a:r>
            <a:r>
              <a:rPr lang="en-US" sz="800" dirty="0">
                <a:latin typeface="Open Sans" panose="020B0606030504020204" pitchFamily="34" charset="0"/>
              </a:rPr>
              <a:t>.</a:t>
            </a:r>
            <a:br>
              <a:rPr lang="en-US" sz="800" dirty="0">
                <a:latin typeface="Open Sans" panose="020B0606030504020204" pitchFamily="34" charset="0"/>
              </a:rPr>
            </a:br>
            <a:r>
              <a:rPr lang="en-US" sz="1000" dirty="0">
                <a:latin typeface="Open Sans" panose="020B0606030504020204" pitchFamily="34" charset="0"/>
              </a:rPr>
              <a:t>WebView</a:t>
            </a:r>
          </a:p>
        </p:txBody>
      </p:sp>
    </p:spTree>
    <p:extLst>
      <p:ext uri="{BB962C8B-B14F-4D97-AF65-F5344CB8AC3E}">
        <p14:creationId xmlns:p14="http://schemas.microsoft.com/office/powerpoint/2010/main" val="29517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319947" y="1987441"/>
            <a:ext cx="6504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How does </a:t>
            </a:r>
            <a:r>
              <a:rPr lang="en-US" sz="36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71103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3470A-706B-D642-BED1-4F273010F5D2}"/>
              </a:ext>
            </a:extLst>
          </p:cNvPr>
          <p:cNvGrpSpPr/>
          <p:nvPr/>
        </p:nvGrpSpPr>
        <p:grpSpPr>
          <a:xfrm>
            <a:off x="7154356" y="852028"/>
            <a:ext cx="1658146" cy="3468645"/>
            <a:chOff x="7066853" y="986596"/>
            <a:chExt cx="1585183" cy="340760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F999F21-5F21-3945-9838-BCFD93388DEF}"/>
                </a:ext>
              </a:extLst>
            </p:cNvPr>
            <p:cNvSpPr/>
            <p:nvPr/>
          </p:nvSpPr>
          <p:spPr>
            <a:xfrm>
              <a:off x="7094865" y="1045748"/>
              <a:ext cx="1553433" cy="3289300"/>
            </a:xfrm>
            <a:prstGeom prst="roundRect">
              <a:avLst/>
            </a:prstGeom>
            <a:gradFill>
              <a:gsLst>
                <a:gs pos="12000">
                  <a:srgbClr val="003087"/>
                </a:gs>
                <a:gs pos="100000">
                  <a:srgbClr val="009FD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EE04FB-D682-184A-A787-87C66F43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6853" y="986596"/>
              <a:ext cx="1585183" cy="340760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8C4915-1E1D-7842-AAB6-3606E6860211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F6F09265-2804-E44E-8A27-8E779E701050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AFD4F6-430E-0C4B-A26A-210ED4DFF06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735C89-AF70-D24C-B195-4C403BBE13EC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3832E5D2-A2A1-0D46-B9E3-FBD5CFA6F146}"/>
              </a:ext>
            </a:extLst>
          </p:cNvPr>
          <p:cNvSpPr/>
          <p:nvPr/>
        </p:nvSpPr>
        <p:spPr>
          <a:xfrm>
            <a:off x="2082545" y="852028"/>
            <a:ext cx="5071811" cy="3468645"/>
          </a:xfrm>
          <a:prstGeom prst="bracePair">
            <a:avLst/>
          </a:prstGeom>
          <a:gradFill>
            <a:gsLst>
              <a:gs pos="12000">
                <a:srgbClr val="CFD8FF"/>
              </a:gs>
              <a:gs pos="100000">
                <a:srgbClr val="BBEF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8FA8AE-4D93-0A4B-AEFD-69E146414745}"/>
              </a:ext>
            </a:extLst>
          </p:cNvPr>
          <p:cNvGrpSpPr/>
          <p:nvPr/>
        </p:nvGrpSpPr>
        <p:grpSpPr>
          <a:xfrm>
            <a:off x="337686" y="852028"/>
            <a:ext cx="1728843" cy="3468645"/>
            <a:chOff x="571500" y="768621"/>
            <a:chExt cx="1728843" cy="34686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979E3D-C2B8-9944-AAA8-040AF38FB8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D6BA360-F4F1-2646-8F11-774E451248AF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gradFill>
                <a:gsLst>
                  <a:gs pos="12000">
                    <a:srgbClr val="1C44A7"/>
                  </a:gs>
                  <a:gs pos="100000">
                    <a:srgbClr val="9A5CD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69CE135-78E4-2246-90E9-B9AC62758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B3FD68C-BFEA-9C49-9B9B-40E18B8BD84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F8252BA4-78EB-1F40-964F-6396DFB09771}"/>
              </a:ext>
            </a:extLst>
          </p:cNvPr>
          <p:cNvSpPr/>
          <p:nvPr/>
        </p:nvSpPr>
        <p:spPr>
          <a:xfrm>
            <a:off x="3140247" y="863950"/>
            <a:ext cx="3060000" cy="3438000"/>
          </a:xfrm>
          <a:prstGeom prst="bracePair">
            <a:avLst>
              <a:gd name="adj" fmla="val 1130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D93C80-F99A-894E-8817-D1FB89EA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55" y="2273781"/>
            <a:ext cx="600075" cy="600075"/>
          </a:xfrm>
          <a:prstGeom prst="rect">
            <a:avLst/>
          </a:prstGeom>
          <a:effectLst>
            <a:glow rad="190500">
              <a:srgbClr val="A0EBFF">
                <a:alpha val="81000"/>
              </a:srgbClr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4C9EB4-86A4-2941-A1F7-EA7DB5C11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759" y="2286312"/>
            <a:ext cx="600075" cy="600075"/>
          </a:xfrm>
          <a:prstGeom prst="rect">
            <a:avLst/>
          </a:prstGeom>
          <a:effectLst>
            <a:glow rad="190500">
              <a:srgbClr val="BACFFF"/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EF0618-CB4B-7149-9ED5-D9BB70BE75B7}"/>
              </a:ext>
            </a:extLst>
          </p:cNvPr>
          <p:cNvSpPr txBox="1"/>
          <p:nvPr/>
        </p:nvSpPr>
        <p:spPr>
          <a:xfrm>
            <a:off x="4114536" y="2492768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Write app logic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FB62EC-EC80-D244-8AEC-1FD199116908}"/>
              </a:ext>
            </a:extLst>
          </p:cNvPr>
          <p:cNvGrpSpPr/>
          <p:nvPr/>
        </p:nvGrpSpPr>
        <p:grpSpPr>
          <a:xfrm>
            <a:off x="3739886" y="1385979"/>
            <a:ext cx="1877437" cy="955536"/>
            <a:chOff x="3694201" y="1960887"/>
            <a:chExt cx="1877437" cy="955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C9EB8E-49AE-6849-94DF-C88E59188659}"/>
                </a:ext>
              </a:extLst>
            </p:cNvPr>
            <p:cNvSpPr txBox="1"/>
            <p:nvPr/>
          </p:nvSpPr>
          <p:spPr>
            <a:xfrm>
              <a:off x="4306679" y="1960887"/>
              <a:ext cx="7200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Build UI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1408CA-AB85-F844-9B74-4C09492A6480}"/>
                </a:ext>
              </a:extLst>
            </p:cNvPr>
            <p:cNvSpPr/>
            <p:nvPr/>
          </p:nvSpPr>
          <p:spPr>
            <a:xfrm>
              <a:off x="3694201" y="2208537"/>
              <a:ext cx="18774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&lt;Button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(tap)="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onTap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000" i="1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$event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)"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class="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11EDA4-4D15-2449-8119-19CE503ACFD7}"/>
              </a:ext>
            </a:extLst>
          </p:cNvPr>
          <p:cNvGrpSpPr/>
          <p:nvPr/>
        </p:nvGrpSpPr>
        <p:grpSpPr>
          <a:xfrm>
            <a:off x="3664664" y="2975407"/>
            <a:ext cx="2159566" cy="1159561"/>
            <a:chOff x="3664664" y="2975407"/>
            <a:chExt cx="2159566" cy="11595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B1414B-F52B-1342-B4FF-F0AA5CD3A810}"/>
                </a:ext>
              </a:extLst>
            </p:cNvPr>
            <p:cNvSpPr txBox="1"/>
            <p:nvPr/>
          </p:nvSpPr>
          <p:spPr>
            <a:xfrm>
              <a:off x="4147456" y="2975407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Style with CSS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E8046B-B2CB-5941-BC51-12BA75486139}"/>
                </a:ext>
              </a:extLst>
            </p:cNvPr>
            <p:cNvSpPr/>
            <p:nvPr/>
          </p:nvSpPr>
          <p:spPr>
            <a:xfrm>
              <a:off x="3664664" y="3273194"/>
              <a:ext cx="2159566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background-color: #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eeeeee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color: black;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border-radius: 4;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A779CE-F59E-0F46-88DA-2BEC3A2E7857}"/>
              </a:ext>
            </a:extLst>
          </p:cNvPr>
          <p:cNvGrpSpPr/>
          <p:nvPr/>
        </p:nvGrpSpPr>
        <p:grpSpPr>
          <a:xfrm>
            <a:off x="698816" y="1190691"/>
            <a:ext cx="990880" cy="672980"/>
            <a:chOff x="698816" y="1240795"/>
            <a:chExt cx="990880" cy="6729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6BB5A9-19B5-1C45-8745-BA1E6E7EF9CA}"/>
                </a:ext>
              </a:extLst>
            </p:cNvPr>
            <p:cNvGrpSpPr/>
            <p:nvPr/>
          </p:nvGrpSpPr>
          <p:grpSpPr>
            <a:xfrm>
              <a:off x="698816" y="1240795"/>
              <a:ext cx="976229" cy="479449"/>
              <a:chOff x="698816" y="1240795"/>
              <a:chExt cx="976229" cy="47944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D0751E4-D2EC-B345-B9AA-DDE0863CA2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0" y="-79666"/>
                <a:chExt cx="4762500" cy="4686300"/>
              </a:xfrm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15BB3DF-C87C-B449-9B97-637CA124BC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868B8DCE-CC6C-5B48-8B57-6FDC60005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0" y="-79666"/>
                  <a:ext cx="4762500" cy="46863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FC528B-1A02-3B43-93C9-48CF7CD0F986}"/>
                  </a:ext>
                </a:extLst>
              </p:cNvPr>
              <p:cNvSpPr txBox="1"/>
              <p:nvPr/>
            </p:nvSpPr>
            <p:spPr>
              <a:xfrm>
                <a:off x="698816" y="1474023"/>
                <a:ext cx="9762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5F6D25-EE0C-5247-BE19-AA65693D2F60}"/>
                </a:ext>
              </a:extLst>
            </p:cNvPr>
            <p:cNvSpPr txBox="1"/>
            <p:nvPr/>
          </p:nvSpPr>
          <p:spPr>
            <a:xfrm>
              <a:off x="714108" y="1652165"/>
              <a:ext cx="975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iOS Runtime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8C241-B063-9248-A389-57B6A609D418}"/>
              </a:ext>
            </a:extLst>
          </p:cNvPr>
          <p:cNvGrpSpPr/>
          <p:nvPr/>
        </p:nvGrpSpPr>
        <p:grpSpPr>
          <a:xfrm>
            <a:off x="7381319" y="1184451"/>
            <a:ext cx="1218602" cy="672980"/>
            <a:chOff x="592603" y="1240795"/>
            <a:chExt cx="1218602" cy="67298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FAE56B-D12D-A64F-9992-9DF994A3782D}"/>
                </a:ext>
              </a:extLst>
            </p:cNvPr>
            <p:cNvGrpSpPr/>
            <p:nvPr/>
          </p:nvGrpSpPr>
          <p:grpSpPr>
            <a:xfrm>
              <a:off x="698816" y="1240795"/>
              <a:ext cx="976229" cy="479449"/>
              <a:chOff x="698816" y="1240795"/>
              <a:chExt cx="976229" cy="47944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111D064-3F03-DD46-A20B-4CF689EEEF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4" y="-79666"/>
                <a:chExt cx="4762496" cy="4686300"/>
              </a:xfrm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D3E0CD8-9FF9-A145-8FAA-47C7C53CE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5A35F27-51A2-8742-BBE6-BAF11B621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4" y="-79666"/>
                  <a:ext cx="4762496" cy="468630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AE9C2-D210-BD4A-AA6F-F5049AAAAA9E}"/>
                  </a:ext>
                </a:extLst>
              </p:cNvPr>
              <p:cNvSpPr txBox="1"/>
              <p:nvPr/>
            </p:nvSpPr>
            <p:spPr>
              <a:xfrm>
                <a:off x="698816" y="1474023"/>
                <a:ext cx="9762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33ACC4-33AD-954B-8A49-5490A78402BC}"/>
                </a:ext>
              </a:extLst>
            </p:cNvPr>
            <p:cNvSpPr txBox="1"/>
            <p:nvPr/>
          </p:nvSpPr>
          <p:spPr>
            <a:xfrm>
              <a:off x="592603" y="1652165"/>
              <a:ext cx="12186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Android Runtime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7E19C6-B7E9-5F46-BAAE-7E87AA73F60F}"/>
              </a:ext>
            </a:extLst>
          </p:cNvPr>
          <p:cNvGrpSpPr/>
          <p:nvPr/>
        </p:nvGrpSpPr>
        <p:grpSpPr>
          <a:xfrm>
            <a:off x="908783" y="1856273"/>
            <a:ext cx="499026" cy="910382"/>
            <a:chOff x="908783" y="1856273"/>
            <a:chExt cx="499026" cy="9103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F77B49-2BC8-474C-9F8C-84665968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783" y="2217726"/>
              <a:ext cx="499026" cy="54892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6849CA-20CA-6F43-9F15-2A0273F4827E}"/>
                </a:ext>
              </a:extLst>
            </p:cNvPr>
            <p:cNvSpPr txBox="1"/>
            <p:nvPr/>
          </p:nvSpPr>
          <p:spPr>
            <a:xfrm>
              <a:off x="1012047" y="1856273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347527-ABEF-4D4A-B878-360C0D90B341}"/>
              </a:ext>
            </a:extLst>
          </p:cNvPr>
          <p:cNvGrpSpPr/>
          <p:nvPr/>
        </p:nvGrpSpPr>
        <p:grpSpPr>
          <a:xfrm>
            <a:off x="7679288" y="1861539"/>
            <a:ext cx="608282" cy="900883"/>
            <a:chOff x="7679288" y="1861539"/>
            <a:chExt cx="608282" cy="9008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80FDFF-D9DE-6C45-B7DD-F9C9573D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288" y="2215222"/>
              <a:ext cx="608282" cy="54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691E54-E3DF-DC40-9F7C-2C328DF9CD0C}"/>
                </a:ext>
              </a:extLst>
            </p:cNvPr>
            <p:cNvSpPr txBox="1"/>
            <p:nvPr/>
          </p:nvSpPr>
          <p:spPr>
            <a:xfrm>
              <a:off x="7804766" y="1861539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38E473-F73F-A546-A2D9-7FAB126B80A2}"/>
              </a:ext>
            </a:extLst>
          </p:cNvPr>
          <p:cNvGrpSpPr/>
          <p:nvPr/>
        </p:nvGrpSpPr>
        <p:grpSpPr>
          <a:xfrm>
            <a:off x="533156" y="2870177"/>
            <a:ext cx="1340285" cy="884877"/>
            <a:chOff x="533156" y="2870177"/>
            <a:chExt cx="1340285" cy="8848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4A1939-D410-6D42-AEE0-ED73E60589EC}"/>
                </a:ext>
              </a:extLst>
            </p:cNvPr>
            <p:cNvSpPr txBox="1"/>
            <p:nvPr/>
          </p:nvSpPr>
          <p:spPr>
            <a:xfrm>
              <a:off x="642136" y="2870177"/>
              <a:ext cx="1108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101F270-BA07-464B-8499-756EB91E7FE5}"/>
                </a:ext>
              </a:extLst>
            </p:cNvPr>
            <p:cNvSpPr/>
            <p:nvPr/>
          </p:nvSpPr>
          <p:spPr>
            <a:xfrm>
              <a:off x="533156" y="3493513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UIButton</a:t>
              </a:r>
              <a:endParaRPr lang="en-US" sz="9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C57917-CD89-9F47-A703-A675AF7F82C9}"/>
                </a:ext>
              </a:extLst>
            </p:cNvPr>
            <p:cNvSpPr txBox="1"/>
            <p:nvPr/>
          </p:nvSpPr>
          <p:spPr>
            <a:xfrm>
              <a:off x="1012047" y="3120142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DA638B-2A38-F841-9716-AEA0EEB2A679}"/>
              </a:ext>
            </a:extLst>
          </p:cNvPr>
          <p:cNvGrpSpPr/>
          <p:nvPr/>
        </p:nvGrpSpPr>
        <p:grpSpPr>
          <a:xfrm>
            <a:off x="7313286" y="2879603"/>
            <a:ext cx="1340285" cy="881376"/>
            <a:chOff x="7313286" y="2879603"/>
            <a:chExt cx="1340285" cy="88137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7B558A2-B789-2A4E-A626-9EA0B9B2148F}"/>
                </a:ext>
              </a:extLst>
            </p:cNvPr>
            <p:cNvSpPr/>
            <p:nvPr/>
          </p:nvSpPr>
          <p:spPr>
            <a:xfrm>
              <a:off x="7313286" y="3499438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android.widget.Button</a:t>
              </a:r>
              <a:endParaRPr lang="en-US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E4315D-4D87-7A46-81A1-F95CA6803D56}"/>
                </a:ext>
              </a:extLst>
            </p:cNvPr>
            <p:cNvSpPr txBox="1"/>
            <p:nvPr/>
          </p:nvSpPr>
          <p:spPr>
            <a:xfrm>
              <a:off x="7429109" y="2879603"/>
              <a:ext cx="1108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AE9213-BAA2-B44E-8628-7AABAA34DCED}"/>
                </a:ext>
              </a:extLst>
            </p:cNvPr>
            <p:cNvSpPr txBox="1"/>
            <p:nvPr/>
          </p:nvSpPr>
          <p:spPr>
            <a:xfrm>
              <a:off x="7797576" y="3126067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E2E268-2C71-534C-A6F0-933C428DDE81}"/>
              </a:ext>
            </a:extLst>
          </p:cNvPr>
          <p:cNvGrpSpPr>
            <a:grpSpLocks noChangeAspect="1"/>
          </p:cNvGrpSpPr>
          <p:nvPr/>
        </p:nvGrpSpPr>
        <p:grpSpPr>
          <a:xfrm>
            <a:off x="3912166" y="919089"/>
            <a:ext cx="369190" cy="363283"/>
            <a:chOff x="431800" y="-79666"/>
            <a:chExt cx="4762500" cy="468630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5BAA1D1F-A899-B842-952D-09B43126A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850" y="32399"/>
              <a:ext cx="4460400" cy="4462170"/>
            </a:xfrm>
            <a:prstGeom prst="roundRect">
              <a:avLst>
                <a:gd name="adj" fmla="val 25205"/>
              </a:avLst>
            </a:prstGeom>
            <a:solidFill>
              <a:srgbClr val="385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6985AE7-2ADE-9E42-A433-AA47E202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00" y="-79666"/>
              <a:ext cx="4762500" cy="4686300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F9719D3-6D6C-A74C-9562-E9F8FEFD383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5149" y="923568"/>
            <a:ext cx="354497" cy="3657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68C90D0-7AF8-5A46-BCD7-A2B125B109B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7753" y="927776"/>
            <a:ext cx="420644" cy="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</p:spTree>
    <p:extLst>
      <p:ext uri="{BB962C8B-B14F-4D97-AF65-F5344CB8AC3E}">
        <p14:creationId xmlns:p14="http://schemas.microsoft.com/office/powerpoint/2010/main" val="236851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EB5AE-6BA1-9B4D-A6D2-27672462BC5E}"/>
              </a:ext>
            </a:extLst>
          </p:cNvPr>
          <p:cNvGrpSpPr>
            <a:grpSpLocks noChangeAspect="1"/>
          </p:cNvGrpSpPr>
          <p:nvPr/>
        </p:nvGrpSpPr>
        <p:grpSpPr>
          <a:xfrm>
            <a:off x="367727" y="1386621"/>
            <a:ext cx="1513537" cy="2789800"/>
            <a:chOff x="375706" y="1565376"/>
            <a:chExt cx="1485897" cy="27388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ED98FDE-89C4-664E-ACD5-1BCAD2D9805C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B528DF-8F50-DA4A-BF40-A966A096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6AEFE4-B337-E64B-9613-E9839A28A3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78" y="2045091"/>
            <a:ext cx="139922" cy="14458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41477-F679-4644-B3DB-98244BC44959}"/>
              </a:ext>
            </a:extLst>
          </p:cNvPr>
          <p:cNvGrpSpPr/>
          <p:nvPr/>
        </p:nvGrpSpPr>
        <p:grpSpPr>
          <a:xfrm>
            <a:off x="254534" y="1326409"/>
            <a:ext cx="1728843" cy="3468645"/>
            <a:chOff x="571500" y="768621"/>
            <a:chExt cx="1728843" cy="346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F884B0-C03E-E74D-867B-BD521E7DA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BC5744D-41C3-8348-BB0F-C4ED5D14AAC5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AF84FF6-2F25-504F-A01A-586AECCD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BF125B-5DA6-C349-B5DB-01B06FC2248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FC65F-60EB-9048-AD91-EE400AAC3AC2}"/>
              </a:ext>
            </a:extLst>
          </p:cNvPr>
          <p:cNvGrpSpPr/>
          <p:nvPr/>
        </p:nvGrpSpPr>
        <p:grpSpPr>
          <a:xfrm>
            <a:off x="7178153" y="1522926"/>
            <a:ext cx="1630439" cy="3207817"/>
            <a:chOff x="7178153" y="1705781"/>
            <a:chExt cx="1630439" cy="320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24FBD-6750-A04F-A91F-A85A3B78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F64167-AF36-A84C-803C-1AA8CF0DF79C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62769F9-F513-9948-AED7-4B4F073AB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D2701E7-9268-1547-959E-CD984E83426F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150AD57-E907-3D41-81DA-88B8488FE827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0D3AC-8187-9449-AC64-D48A21612918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2145041" y="1678898"/>
            <a:ext cx="4851747" cy="2761105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3C8C7F-74D2-2249-9758-393C766285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123" y="2027675"/>
            <a:ext cx="168299" cy="1725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809FC6-71BA-A841-8447-EED8CD8A4CCF}"/>
              </a:ext>
            </a:extLst>
          </p:cNvPr>
          <p:cNvSpPr/>
          <p:nvPr/>
        </p:nvSpPr>
        <p:spPr>
          <a:xfrm>
            <a:off x="2148440" y="1831741"/>
            <a:ext cx="552345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C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"UI Widgets"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38383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busy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checked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"80"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hint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"Enter text..."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minDate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"2018-11-07"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"Button"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88594C-F122-254C-9872-9A20ED21979C}"/>
              </a:ext>
            </a:extLst>
          </p:cNvPr>
          <p:cNvGrpSpPr/>
          <p:nvPr/>
        </p:nvGrpSpPr>
        <p:grpSpPr>
          <a:xfrm>
            <a:off x="419386" y="2260121"/>
            <a:ext cx="8276944" cy="151254"/>
            <a:chOff x="419386" y="2069432"/>
            <a:chExt cx="8276944" cy="1512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B5890F-4E3E-2C46-8B24-8FDDECDCE5E9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AA2DA9-1FFC-0D44-828F-25447C0D0633}"/>
                </a:ext>
              </a:extLst>
            </p:cNvPr>
            <p:cNvSpPr/>
            <p:nvPr/>
          </p:nvSpPr>
          <p:spPr>
            <a:xfrm>
              <a:off x="7286916" y="2069432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737AF7-1BC8-0F48-875F-5B0B16D62B3F}"/>
              </a:ext>
            </a:extLst>
          </p:cNvPr>
          <p:cNvGrpSpPr/>
          <p:nvPr/>
        </p:nvGrpSpPr>
        <p:grpSpPr>
          <a:xfrm>
            <a:off x="367727" y="1996133"/>
            <a:ext cx="8252230" cy="198156"/>
            <a:chOff x="419386" y="2022530"/>
            <a:chExt cx="8252230" cy="19815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19024A-C18A-4C40-90AD-E794056E6729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6C0656-7C5E-4049-9632-D1D26CD0E608}"/>
                </a:ext>
              </a:extLst>
            </p:cNvPr>
            <p:cNvSpPr/>
            <p:nvPr/>
          </p:nvSpPr>
          <p:spPr>
            <a:xfrm>
              <a:off x="7262202" y="2022530"/>
              <a:ext cx="1409414" cy="198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665199-E8D8-6145-BA04-DD201C20D0F3}"/>
              </a:ext>
            </a:extLst>
          </p:cNvPr>
          <p:cNvGrpSpPr/>
          <p:nvPr/>
        </p:nvGrpSpPr>
        <p:grpSpPr>
          <a:xfrm>
            <a:off x="416395" y="2412274"/>
            <a:ext cx="8255221" cy="204883"/>
            <a:chOff x="419386" y="2069431"/>
            <a:chExt cx="8255221" cy="20488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5AD5D3-15DC-0247-AE40-E1A4B973A92D}"/>
                </a:ext>
              </a:extLst>
            </p:cNvPr>
            <p:cNvSpPr/>
            <p:nvPr/>
          </p:nvSpPr>
          <p:spPr>
            <a:xfrm>
              <a:off x="419386" y="2069431"/>
              <a:ext cx="1409414" cy="204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72E0E4-AACF-0249-97A6-2BC08D9A9CBB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0E59C-1D97-AE4B-8F7F-FD68ED4BD962}"/>
              </a:ext>
            </a:extLst>
          </p:cNvPr>
          <p:cNvGrpSpPr/>
          <p:nvPr/>
        </p:nvGrpSpPr>
        <p:grpSpPr>
          <a:xfrm>
            <a:off x="445569" y="2664548"/>
            <a:ext cx="8255221" cy="159610"/>
            <a:chOff x="419386" y="2069432"/>
            <a:chExt cx="8255221" cy="1596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9481860-49B4-CA45-8D73-88DB48AF6822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17B4248-A286-734D-A2BA-C2968A8C4393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48E256-7CBC-E748-9C6D-43CA04B2D03C}"/>
              </a:ext>
            </a:extLst>
          </p:cNvPr>
          <p:cNvGrpSpPr/>
          <p:nvPr/>
        </p:nvGrpSpPr>
        <p:grpSpPr>
          <a:xfrm>
            <a:off x="416395" y="2844289"/>
            <a:ext cx="8255221" cy="817125"/>
            <a:chOff x="419386" y="2069431"/>
            <a:chExt cx="8255221" cy="81712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3BCA65-2F34-C741-9B59-F4641E7A9531}"/>
                </a:ext>
              </a:extLst>
            </p:cNvPr>
            <p:cNvSpPr/>
            <p:nvPr/>
          </p:nvSpPr>
          <p:spPr>
            <a:xfrm>
              <a:off x="419386" y="2069431"/>
              <a:ext cx="1409414" cy="817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C8D7B2-C513-564A-88B0-EF327B14C45A}"/>
                </a:ext>
              </a:extLst>
            </p:cNvPr>
            <p:cNvSpPr/>
            <p:nvPr/>
          </p:nvSpPr>
          <p:spPr>
            <a:xfrm>
              <a:off x="7265193" y="2077789"/>
              <a:ext cx="1409414" cy="780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F3B59CB-38EA-C840-A87C-F0488DF20FF1}"/>
              </a:ext>
            </a:extLst>
          </p:cNvPr>
          <p:cNvGrpSpPr/>
          <p:nvPr/>
        </p:nvGrpSpPr>
        <p:grpSpPr>
          <a:xfrm>
            <a:off x="416395" y="3689834"/>
            <a:ext cx="8339965" cy="219098"/>
            <a:chOff x="419386" y="2053075"/>
            <a:chExt cx="8339965" cy="21909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98210FB-8AFB-664C-9B45-1A9A9B3151ED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0D59E31-404E-A940-923B-B1546751D22D}"/>
                </a:ext>
              </a:extLst>
            </p:cNvPr>
            <p:cNvSpPr/>
            <p:nvPr/>
          </p:nvSpPr>
          <p:spPr>
            <a:xfrm>
              <a:off x="7232744" y="2053075"/>
              <a:ext cx="1526607" cy="219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F4699-BEB6-DB40-8F5E-5BD184789709}"/>
              </a:ext>
            </a:extLst>
          </p:cNvPr>
          <p:cNvGrpSpPr/>
          <p:nvPr/>
        </p:nvGrpSpPr>
        <p:grpSpPr>
          <a:xfrm>
            <a:off x="7162982" y="1326409"/>
            <a:ext cx="1658146" cy="3468645"/>
            <a:chOff x="7075099" y="986596"/>
            <a:chExt cx="1585183" cy="34076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944A45-9F6A-F84E-BE10-EC76632A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75099" y="986596"/>
              <a:ext cx="1585183" cy="340760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93F755-7A94-DB4D-966E-EB0CB3E3EF20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EA56674-BA1B-E14D-B17F-D2C66D881B62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A9305D-41D8-7D4B-A56C-9F5BA77B393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93D2F8-BA29-4946-8F0B-11067193E10E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3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8994</TotalTime>
  <Words>476</Words>
  <Application>Microsoft Macintosh PowerPoint</Application>
  <PresentationFormat>On-screen Show (16:9)</PresentationFormat>
  <Paragraphs>200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Arial</vt:lpstr>
      <vt:lpstr>Avenir</vt:lpstr>
      <vt:lpstr>Avenir Roman</vt:lpstr>
      <vt:lpstr>Calibri</vt:lpstr>
      <vt:lpstr>Calibri Light</vt:lpstr>
      <vt:lpstr>Consolas</vt:lpstr>
      <vt:lpstr>Courier</vt:lpstr>
      <vt:lpstr>Helvetica Neue</vt:lpstr>
      <vt:lpstr>Menlo</vt:lpstr>
      <vt:lpstr>Open Sans</vt:lpstr>
      <vt:lpstr>Open Sans Light</vt:lpstr>
      <vt:lpstr>Open Sans SemiBold</vt:lpstr>
      <vt:lpstr>Poppins</vt:lpstr>
      <vt:lpstr>Poppins Light</vt:lpstr>
      <vt:lpstr>Poppins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Winfred van Egteren</dc:creator>
  <cp:lastModifiedBy>Winfred van Egteren</cp:lastModifiedBy>
  <cp:revision>140</cp:revision>
  <dcterms:created xsi:type="dcterms:W3CDTF">2018-09-28T07:49:48Z</dcterms:created>
  <dcterms:modified xsi:type="dcterms:W3CDTF">2018-10-25T21:36:35Z</dcterms:modified>
</cp:coreProperties>
</file>